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null)" ContentType="image/x-emf"/>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handoutMasterIdLst>
    <p:handoutMasterId r:id="rId26"/>
  </p:handoutMasterIdLst>
  <p:sldIdLst>
    <p:sldId id="304" r:id="rId2"/>
    <p:sldId id="318" r:id="rId3"/>
    <p:sldId id="317" r:id="rId4"/>
    <p:sldId id="319" r:id="rId5"/>
    <p:sldId id="320" r:id="rId6"/>
    <p:sldId id="321" r:id="rId7"/>
    <p:sldId id="322" r:id="rId8"/>
    <p:sldId id="323" r:id="rId9"/>
    <p:sldId id="324" r:id="rId10"/>
    <p:sldId id="326" r:id="rId11"/>
    <p:sldId id="327" r:id="rId12"/>
    <p:sldId id="328" r:id="rId13"/>
    <p:sldId id="329" r:id="rId14"/>
    <p:sldId id="332" r:id="rId15"/>
    <p:sldId id="333" r:id="rId16"/>
    <p:sldId id="334" r:id="rId17"/>
    <p:sldId id="330" r:id="rId18"/>
    <p:sldId id="335" r:id="rId19"/>
    <p:sldId id="331" r:id="rId20"/>
    <p:sldId id="336" r:id="rId21"/>
    <p:sldId id="337" r:id="rId22"/>
    <p:sldId id="338" r:id="rId23"/>
    <p:sldId id="305"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3C23"/>
    <a:srgbClr val="930001"/>
    <a:srgbClr val="009193"/>
    <a:srgbClr val="EEE8E7"/>
    <a:srgbClr val="DBCE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62"/>
  </p:normalViewPr>
  <p:slideViewPr>
    <p:cSldViewPr snapToGrid="0" snapToObjects="1">
      <p:cViewPr>
        <p:scale>
          <a:sx n="75" d="100"/>
          <a:sy n="75" d="100"/>
        </p:scale>
        <p:origin x="216" y="392"/>
      </p:cViewPr>
      <p:guideLst/>
    </p:cSldViewPr>
  </p:slideViewPr>
  <p:notesTextViewPr>
    <p:cViewPr>
      <p:scale>
        <a:sx n="1" d="1"/>
        <a:sy n="1" d="1"/>
      </p:scale>
      <p:origin x="0" y="0"/>
    </p:cViewPr>
  </p:notesTextViewPr>
  <p:notesViewPr>
    <p:cSldViewPr snapToGrid="0" snapToObjects="1">
      <p:cViewPr varScale="1">
        <p:scale>
          <a:sx n="83" d="100"/>
          <a:sy n="83" d="100"/>
        </p:scale>
        <p:origin x="3352"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769A93-9653-2349-B550-BAE1D7585E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CDED9329-9E75-8B42-92CF-4479FEB726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B42CCF-E804-2143-9BD1-7815E0C0A679}" type="datetimeFigureOut">
              <a:rPr lang="ru-RU" smtClean="0"/>
              <a:t>26.04.2018</a:t>
            </a:fld>
            <a:endParaRPr lang="ru-RU"/>
          </a:p>
        </p:txBody>
      </p:sp>
      <p:sp>
        <p:nvSpPr>
          <p:cNvPr id="4" name="Footer Placeholder 3">
            <a:extLst>
              <a:ext uri="{FF2B5EF4-FFF2-40B4-BE49-F238E27FC236}">
                <a16:creationId xmlns:a16="http://schemas.microsoft.com/office/drawing/2014/main" id="{FE07B154-8B75-8A48-9435-FBC1C90649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C49CB098-419C-D440-BF84-D979D77395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781A43-1EAA-1842-8B82-ED83B1D89ED6}" type="slidenum">
              <a:rPr lang="ru-RU" smtClean="0"/>
              <a:t>‹#›</a:t>
            </a:fld>
            <a:endParaRPr lang="ru-RU"/>
          </a:p>
        </p:txBody>
      </p:sp>
    </p:spTree>
    <p:extLst>
      <p:ext uri="{BB962C8B-B14F-4D97-AF65-F5344CB8AC3E}">
        <p14:creationId xmlns:p14="http://schemas.microsoft.com/office/powerpoint/2010/main" val="19986941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1F4EA-DE13-5A41-B658-4716669A0802}" type="datetimeFigureOut">
              <a:rPr lang="ru-RU" smtClean="0"/>
              <a:t>26.04.2018</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08A60-2B96-7543-9C1B-3FF63C72CCF9}" type="slidenum">
              <a:rPr lang="ru-RU" smtClean="0"/>
              <a:t>‹#›</a:t>
            </a:fld>
            <a:endParaRPr lang="ru-RU"/>
          </a:p>
        </p:txBody>
      </p:sp>
    </p:spTree>
    <p:extLst>
      <p:ext uri="{BB962C8B-B14F-4D97-AF65-F5344CB8AC3E}">
        <p14:creationId xmlns:p14="http://schemas.microsoft.com/office/powerpoint/2010/main" val="2774133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A2808A60-2B96-7543-9C1B-3FF63C72CCF9}" type="slidenum">
              <a:rPr lang="ru-RU" smtClean="0"/>
              <a:t>1</a:t>
            </a:fld>
            <a:endParaRPr lang="ru-RU"/>
          </a:p>
        </p:txBody>
      </p:sp>
    </p:spTree>
    <p:extLst>
      <p:ext uri="{BB962C8B-B14F-4D97-AF65-F5344CB8AC3E}">
        <p14:creationId xmlns:p14="http://schemas.microsoft.com/office/powerpoint/2010/main" val="22684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possible choices of weights that result in desired properties for the scheme. From one side we can assemble nonlinear two-point scheme and obtain the positivity property since with Picard iterative method we obtain a monotone matrix that according to </a:t>
            </a:r>
            <a:r>
              <a:rPr lang="en-US" dirty="0" err="1"/>
              <a:t>Varga</a:t>
            </a:r>
            <a:r>
              <a:rPr lang="en-US" dirty="0"/>
              <a:t> (link in the bottom) is always positive. On the other side we can use van </a:t>
            </a:r>
            <a:r>
              <a:rPr lang="en-US" dirty="0" err="1"/>
              <a:t>Albada</a:t>
            </a:r>
            <a:r>
              <a:rPr lang="en-US" dirty="0"/>
              <a:t> limited averages to obtain a nonlinear multipoint scheme that produces an M-matrix and again according to </a:t>
            </a:r>
            <a:r>
              <a:rPr lang="en-US" dirty="0" err="1"/>
              <a:t>Varga</a:t>
            </a:r>
            <a:r>
              <a:rPr lang="en-US" dirty="0"/>
              <a:t> a highly desirable discrete maximum principle.</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10</a:t>
            </a:fld>
            <a:endParaRPr lang="ru-RU"/>
          </a:p>
        </p:txBody>
      </p:sp>
    </p:spTree>
    <p:extLst>
      <p:ext uri="{BB962C8B-B14F-4D97-AF65-F5344CB8AC3E}">
        <p14:creationId xmlns:p14="http://schemas.microsoft.com/office/powerpoint/2010/main" val="34450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TPFA scheme has a number of good properties, but the loss of approximation on non-K-orthogonal grids is very disturbing especially due to ubiquity of unstructured grids. It is impossible to construct K-orthogonal grids in any situation, which requires development of schemes working on general meshes. Although the discrete maximum principle is highly desirable, the derivative of the flux is not Lipschitz-continuous, the fact that deteriorates convergence rate of Newton method down to none. In previous works we demonstrated various techniques to improve on the problem, the usage of the good scheme is still a big compromise for efficiency. The search may happen in two directions – to construct Lipschitz-continuous flux (we did it and run into inflection point problems) and to consider nonlinear multigrid methods.</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11</a:t>
            </a:fld>
            <a:endParaRPr lang="ru-RU"/>
          </a:p>
        </p:txBody>
      </p:sp>
    </p:spTree>
    <p:extLst>
      <p:ext uri="{BB962C8B-B14F-4D97-AF65-F5344CB8AC3E}">
        <p14:creationId xmlns:p14="http://schemas.microsoft.com/office/powerpoint/2010/main" val="583581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briefly consider an advection problem with the prescribed velocity u in porous heterogeneous media with tensor K. Let us take that the velocity vector points to the right, so that for the face between cells V1 and V2 the normal projection is positive. (picture to the left) A usual single point upstream method takes the blue pressure for pressure on interface which results in first order method. For the second order we have to shift the pressure onto interface. (picture to the right) We can achieve the second order of accuracy by considering corrections to single point upstream method. In the upstream cell the correction is denoted by the blue vector and in the downstream cell by the green vector. The coefficients are positive to the arrow of the vector and negative to the tail of the vector. The resulting flux is the single point upstream plus convex combination of corrections. The design of corrections is similar to co-</a:t>
            </a:r>
            <a:r>
              <a:rPr lang="en-US" dirty="0" err="1"/>
              <a:t>normals</a:t>
            </a:r>
            <a:r>
              <a:rPr lang="en-US" dirty="0"/>
              <a:t> in diffusion problem and yields an M-matrix if the velocity u is divergence-free. In the case of heterogeneous media the correction in downstream cell changes the direction according to interpolation method.</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12</a:t>
            </a:fld>
            <a:endParaRPr lang="ru-RU"/>
          </a:p>
        </p:txBody>
      </p:sp>
    </p:spTree>
    <p:extLst>
      <p:ext uri="{BB962C8B-B14F-4D97-AF65-F5344CB8AC3E}">
        <p14:creationId xmlns:p14="http://schemas.microsoft.com/office/powerpoint/2010/main" val="418124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further consider linear elasticity problem that may be characterized by heterogeneous </a:t>
            </a:r>
            <a:r>
              <a:rPr lang="en-US" dirty="0" err="1"/>
              <a:t>anistropic</a:t>
            </a:r>
            <a:r>
              <a:rPr lang="en-US" dirty="0"/>
              <a:t> elasticity 4-th order tensor C. The three pictures demonstrate the effects of loading of perforated strip, twisting and bending of the brick represented with cubic and dual grids. All three cases has respective analytical solutions and we propose the cell-centered finite volume method that demonstrates the second order accurate convergence in all three cases. In the following we describe the construction of such method.</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13</a:t>
            </a:fld>
            <a:endParaRPr lang="ru-RU"/>
          </a:p>
        </p:txBody>
      </p:sp>
    </p:spTree>
    <p:extLst>
      <p:ext uri="{BB962C8B-B14F-4D97-AF65-F5344CB8AC3E}">
        <p14:creationId xmlns:p14="http://schemas.microsoft.com/office/powerpoint/2010/main" val="1193672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first note that at present we do not consider incompressible and rigid-tropic materials (in this case C is singular matrix and cannot be inverted, in case someone asks we can consider such materials by introducing structural pressure but this is another level of complexity). As in the case of the diffusion problem the main question for the finite volume method is how to define the flux on the interface (blue square) given that we have cell-centered displacements (red circle). (first equation) In order to obtain the flux expression we first invert the tensor. One may see that in case of linear elasticity equation it is not as easy to split the gradient of displacement and co-normal tensor, since we have a symmetric gradient and from the first sight it is unclear how do we put together the tensor with the normal as we did with anisotropic diffusion. (second equation) The next step is to transform the expression for the flux F to the Voight notation. and in Voight notation the matrix N, corresponding to normal and symmetric matrix E, corresponding to tensor indeed appear together. The epsilon vector is the vector corresponding to strain tensor in Voight notation. (third equation) The N matrix has this form, the expression is not something that is easy to find in a book on mechanics.</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14</a:t>
            </a:fld>
            <a:endParaRPr lang="ru-RU"/>
          </a:p>
        </p:txBody>
      </p:sp>
    </p:spTree>
    <p:extLst>
      <p:ext uri="{BB962C8B-B14F-4D97-AF65-F5344CB8AC3E}">
        <p14:creationId xmlns:p14="http://schemas.microsoft.com/office/powerpoint/2010/main" val="1381704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expression provided by the Voight notation allows us to obtain 9 co-normal vectors, similar to those that we have seen in diffusion. Let us call the 3 by 9 M matrix here as the co-normal tensor. In the following we will introduce the two-point flux expression, the transversal correction to the flux. The form also allows one to introduce MPFA-O scheme for elasticity without utilizing weak symmetry as Jan Martin </a:t>
            </a:r>
            <a:r>
              <a:rPr lang="en-US" dirty="0" err="1"/>
              <a:t>Nordbotten</a:t>
            </a:r>
            <a:r>
              <a:rPr lang="en-US" dirty="0"/>
              <a:t> did.</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15</a:t>
            </a:fld>
            <a:endParaRPr lang="ru-RU"/>
          </a:p>
        </p:txBody>
      </p:sp>
    </p:spTree>
    <p:extLst>
      <p:ext uri="{BB962C8B-B14F-4D97-AF65-F5344CB8AC3E}">
        <p14:creationId xmlns:p14="http://schemas.microsoft.com/office/powerpoint/2010/main" val="2873085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design pattern of the anisotropic diffusion scheme we can derive the two point flux approximation scheme for elasticity problem (first equation) and the missing transversal part of the flux (second equation). Note that here T is the projection of </a:t>
            </a:r>
            <a:r>
              <a:rPr lang="en-US" dirty="0" err="1"/>
              <a:t>tensorial</a:t>
            </a:r>
            <a:r>
              <a:rPr lang="en-US" dirty="0"/>
              <a:t> co-normal onto normal which corresponds to lambda in the case of anisotropic diffusion equation and as we’ve got the harmonic average for lambda’s in the same fashion we get </a:t>
            </a:r>
            <a:r>
              <a:rPr lang="en-US" dirty="0" err="1"/>
              <a:t>tensorial</a:t>
            </a:r>
            <a:r>
              <a:rPr lang="en-US" dirty="0"/>
              <a:t> harmonic averaging for T’s. We haven’t yet tried to create a nonlinear scheme because it is not yet completely clear what property do we want to satisfy by nonlinear method. But the results that would follow suggest certain path.</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16</a:t>
            </a:fld>
            <a:endParaRPr lang="ru-RU"/>
          </a:p>
        </p:txBody>
      </p:sp>
    </p:spTree>
    <p:extLst>
      <p:ext uri="{BB962C8B-B14F-4D97-AF65-F5344CB8AC3E}">
        <p14:creationId xmlns:p14="http://schemas.microsoft.com/office/powerpoint/2010/main" val="1453635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poromechanics</a:t>
            </a:r>
            <a:r>
              <a:rPr lang="en-US" dirty="0"/>
              <a:t> we considered the </a:t>
            </a:r>
            <a:r>
              <a:rPr lang="en-US" dirty="0" err="1"/>
              <a:t>Biot</a:t>
            </a:r>
            <a:r>
              <a:rPr lang="en-US" dirty="0"/>
              <a:t> equations that couple the Darcy law with linear elasticity via </a:t>
            </a:r>
            <a:r>
              <a:rPr lang="en-US" dirty="0" err="1"/>
              <a:t>Biot</a:t>
            </a:r>
            <a:r>
              <a:rPr lang="en-US" dirty="0"/>
              <a:t> term. We followed a similar design pattern to obtain the flux expression but run into a complication. The complication arises from the fact that we’ve got a saddle point system.</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17</a:t>
            </a:fld>
            <a:endParaRPr lang="ru-RU"/>
          </a:p>
        </p:txBody>
      </p:sp>
    </p:spTree>
    <p:extLst>
      <p:ext uri="{BB962C8B-B14F-4D97-AF65-F5344CB8AC3E}">
        <p14:creationId xmlns:p14="http://schemas.microsoft.com/office/powerpoint/2010/main" val="3997241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presented formula is the intermediate step in the derivation of the scheme. Here we have split the gradients of </a:t>
            </a:r>
            <a:r>
              <a:rPr lang="en-US" dirty="0" err="1"/>
              <a:t>u,v,w,p</a:t>
            </a:r>
            <a:r>
              <a:rPr lang="en-US" dirty="0"/>
              <a:t> into normal part (</a:t>
            </a:r>
            <a:r>
              <a:rPr lang="en-US" dirty="0" err="1"/>
              <a:t>a,b,c,d</a:t>
            </a:r>
            <a:r>
              <a:rPr lang="en-US" dirty="0"/>
              <a:t>) and transversal part (</a:t>
            </a:r>
            <a:r>
              <a:rPr lang="en-US" dirty="0" err="1"/>
              <a:t>k,m,h,v</a:t>
            </a:r>
            <a:r>
              <a:rPr lang="en-US" dirty="0"/>
              <a:t>). The multiplying matrices here have negative eigenvalues that enter the final formulas. These negative eigenvalues act as a negative transmissibility. As the negative transmissibility ruin the solution in scalar case, it has the same consequences in </a:t>
            </a:r>
            <a:r>
              <a:rPr lang="en-US" dirty="0" err="1"/>
              <a:t>vectorial</a:t>
            </a:r>
            <a:r>
              <a:rPr lang="en-US" dirty="0"/>
              <a:t> case. Since the reason behind this behavior is the saddle-point nature of the system, introduced by </a:t>
            </a:r>
            <a:r>
              <a:rPr lang="en-US" dirty="0" err="1"/>
              <a:t>Biot</a:t>
            </a:r>
            <a:r>
              <a:rPr lang="en-US" dirty="0"/>
              <a:t> coupling term, let us consider a simpler problem of incompressible fluid flow.</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18</a:t>
            </a:fld>
            <a:endParaRPr lang="ru-RU"/>
          </a:p>
        </p:txBody>
      </p:sp>
    </p:spTree>
    <p:extLst>
      <p:ext uri="{BB962C8B-B14F-4D97-AF65-F5344CB8AC3E}">
        <p14:creationId xmlns:p14="http://schemas.microsoft.com/office/powerpoint/2010/main" val="1532776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 considered by coincidence due to necessity to model blood flow with a clot. The incompressible </a:t>
            </a:r>
            <a:r>
              <a:rPr lang="en-US" dirty="0" err="1"/>
              <a:t>Navier</a:t>
            </a:r>
            <a:r>
              <a:rPr lang="en-US" dirty="0"/>
              <a:t>-Stokes equations represent the classic saddle-point system. One of the usual ways is to consider staggered method – the pressure is located at cell centers and the normal projection of the velocity is stored on faces. The approach usually do not allow to conserve the momentum and becomes very complex on unstructured grids (see works by Blair Perot). Here we consider a collocated method, that means the velocity vector and pressure are both located at cell centers. A direct approximation with this arrangement of unknowns usually lead to checkerboard pattern in pressure, the solution is unphysical.</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19</a:t>
            </a:fld>
            <a:endParaRPr lang="ru-RU"/>
          </a:p>
        </p:txBody>
      </p:sp>
    </p:spTree>
    <p:extLst>
      <p:ext uri="{BB962C8B-B14F-4D97-AF65-F5344CB8AC3E}">
        <p14:creationId xmlns:p14="http://schemas.microsoft.com/office/powerpoint/2010/main" val="205398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reservoir simulation involves consideration of a lot of complex effects. (First video) Simulation is performed on complex unstructured non-orthogonal grids with faults, pinch-outs and degeneracies. Such grids are required to represent layered underground media. (Second video) Another level of complexity is introduced by the rock properties such as permeability that is usually characterized by heterogeneity and anisotropy and it affects the direction of the flow in tremendous way resulting in complex flow pattern and necessity to robustly represent such flows. (Third video) Another level of complexity is introduced by necessity to account for fractures, that are characterized by either very high conductivity (open fractures) or no conductivity (closed fractures). In all of these cases the conservation is an important property that leads to the use of finite volume discretization </a:t>
            </a:r>
            <a:r>
              <a:rPr lang="en-US" dirty="0" err="1"/>
              <a:t>Calibrimethods</a:t>
            </a:r>
            <a:r>
              <a:rPr lang="en-US" dirty="0"/>
              <a:t>. These all complexities are covered by discretization toolkit that is now incorporated into AD-GPRS simulator. In the present work let us recall some aspects of finite volume methods present in discretization toolkit and let us extend the design of the methods onto methods with different physics.</a:t>
            </a:r>
            <a:endParaRPr lang="ru-RU" dirty="0"/>
          </a:p>
          <a:p>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a:t>
            </a:fld>
            <a:endParaRPr lang="ru-RU"/>
          </a:p>
        </p:txBody>
      </p:sp>
    </p:spTree>
    <p:extLst>
      <p:ext uri="{BB962C8B-B14F-4D97-AF65-F5344CB8AC3E}">
        <p14:creationId xmlns:p14="http://schemas.microsoft.com/office/powerpoint/2010/main" val="4106465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the definition of the flux. Let us extract the part of the gradient of pressure and the divergence of velocity. As we have noticed previously in </a:t>
            </a:r>
            <a:r>
              <a:rPr lang="en-US" dirty="0" err="1"/>
              <a:t>poromechanics</a:t>
            </a:r>
            <a:r>
              <a:rPr lang="en-US" dirty="0"/>
              <a:t> problem, this part of the flux has a matrix multiplier with exactly one negative eigenvalue and one positive eigenvalue. With </a:t>
            </a:r>
            <a:r>
              <a:rPr lang="en-US" dirty="0" err="1"/>
              <a:t>eigen</a:t>
            </a:r>
            <a:r>
              <a:rPr lang="en-US" dirty="0"/>
              <a:t>-decomposition we can split this matrix into two matrices with positive eigenvalue and negative eigenvalue. An accurate approximation (recall the advection problem) of the velocity and pressure leads to a block-structured matrix with positive-definite block on the diagonal and negative-definite blocks off-diagonal. From the numerous tests we see that the physical solution is recovered with the new approach. Although there is no such theory for matrices of this structure in the literature, as there is in </a:t>
            </a:r>
            <a:r>
              <a:rPr lang="en-US" dirty="0" err="1"/>
              <a:t>Varga’s</a:t>
            </a:r>
            <a:r>
              <a:rPr lang="en-US" dirty="0"/>
              <a:t> book for M-matrices, this block-M-matrix structure is something that we should look for when constructing nonlinear methods for elasticity and </a:t>
            </a:r>
            <a:r>
              <a:rPr lang="en-US" dirty="0" err="1"/>
              <a:t>poromechanics</a:t>
            </a:r>
            <a:r>
              <a:rPr lang="en-US" dirty="0"/>
              <a:t>.</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20</a:t>
            </a:fld>
            <a:endParaRPr lang="ru-RU"/>
          </a:p>
        </p:txBody>
      </p:sp>
    </p:spTree>
    <p:extLst>
      <p:ext uri="{BB962C8B-B14F-4D97-AF65-F5344CB8AC3E}">
        <p14:creationId xmlns:p14="http://schemas.microsoft.com/office/powerpoint/2010/main" val="403434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demonstrate the recovery of the physical pressure with a simple problem of </a:t>
            </a:r>
            <a:r>
              <a:rPr lang="en-US" dirty="0" err="1"/>
              <a:t>Poiseuille</a:t>
            </a:r>
            <a:r>
              <a:rPr lang="en-US" dirty="0"/>
              <a:t> flow in a pipe. As we can see to the right the unphysical checkerboard pattern in the flow direction is present with naïve approximation method. The picture to the left demonstrates that the pressure is smooth with the new method. On analytical problems the method demonstrates the second order of accuracy.</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21</a:t>
            </a:fld>
            <a:endParaRPr lang="ru-RU"/>
          </a:p>
        </p:txBody>
      </p:sp>
    </p:spTree>
    <p:extLst>
      <p:ext uri="{BB962C8B-B14F-4D97-AF65-F5344CB8AC3E}">
        <p14:creationId xmlns:p14="http://schemas.microsoft.com/office/powerpoint/2010/main" val="3079817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presented idea could be readily extended to the </a:t>
            </a:r>
            <a:r>
              <a:rPr lang="en-US" dirty="0" err="1"/>
              <a:t>poromechanics</a:t>
            </a:r>
            <a:r>
              <a:rPr lang="en-US" dirty="0"/>
              <a:t> problem. The challenge with the </a:t>
            </a:r>
            <a:r>
              <a:rPr lang="en-US" dirty="0" err="1"/>
              <a:t>poromechanics</a:t>
            </a:r>
            <a:r>
              <a:rPr lang="en-US" dirty="0"/>
              <a:t> is the heterogeneity of the media which greatly complicates the derivation. It was much easier to consider </a:t>
            </a:r>
            <a:r>
              <a:rPr lang="en-US" dirty="0" err="1"/>
              <a:t>navier</a:t>
            </a:r>
            <a:r>
              <a:rPr lang="en-US" dirty="0"/>
              <a:t>-stokes equations since we can readily use adjacent degrees of freedom to recover the gradients. Even more challenging task is to provide the strategy to the approximation of the flux that lead to block-M-matrix structure. There are some results with nonlinear hyperbolic problems that indicate that we may have to solve an eigenvalue optimization problem in order to find the correct approximation of the flux.</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22</a:t>
            </a:fld>
            <a:endParaRPr lang="ru-RU"/>
          </a:p>
        </p:txBody>
      </p:sp>
    </p:spTree>
    <p:extLst>
      <p:ext uri="{BB962C8B-B14F-4D97-AF65-F5344CB8AC3E}">
        <p14:creationId xmlns:p14="http://schemas.microsoft.com/office/powerpoint/2010/main" val="1018666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Brad for fruitful discussions on diffusion problem and introduction to advection problem in porous media, the consideration of advection problem was an essential part to the solution of present problem; Nicola for introduction to </a:t>
            </a:r>
            <a:r>
              <a:rPr lang="en-US" dirty="0" err="1"/>
              <a:t>poromechanics</a:t>
            </a:r>
            <a:r>
              <a:rPr lang="en-US" dirty="0"/>
              <a:t> problem; Yuri for suggestion to consider blood clotting problem that posed many significant problems, one of which required consideration of fully implicit method for incompressible </a:t>
            </a:r>
            <a:r>
              <a:rPr lang="en-US" dirty="0" err="1"/>
              <a:t>navier</a:t>
            </a:r>
            <a:r>
              <a:rPr lang="en-US" dirty="0"/>
              <a:t>-stokes problem. </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23</a:t>
            </a:fld>
            <a:endParaRPr lang="ru-RU"/>
          </a:p>
        </p:txBody>
      </p:sp>
    </p:spTree>
    <p:extLst>
      <p:ext uri="{BB962C8B-B14F-4D97-AF65-F5344CB8AC3E}">
        <p14:creationId xmlns:p14="http://schemas.microsoft.com/office/powerpoint/2010/main" val="4206726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Darcy law lays in the core of the typical reservoir simulator. To demonstrate the issues, we consider the </a:t>
            </a:r>
            <a:r>
              <a:rPr lang="en-US" dirty="0" err="1"/>
              <a:t>darcy</a:t>
            </a:r>
            <a:r>
              <a:rPr lang="en-US" dirty="0"/>
              <a:t> law with unit mobility that results in anisotropic diffusion problem. The problem considered is the problem with small permeability ratio and the tensor is slightly rotated, on the lower left corner there is an injection well on the upper right corner – a producer well. The grid is Cartesian, which is not K-orthogonal for this case. On the left we see the highly incorrect result with the two-point flux approximation method and on the right the accurate result with the second order accurate result obtained with MPFA-O method. The results is horrifying and while we may expect large inaccuracies from estimation of permeability, the </a:t>
            </a:r>
            <a:r>
              <a:rPr lang="en-US" dirty="0" err="1"/>
              <a:t>numerics</a:t>
            </a:r>
            <a:r>
              <a:rPr lang="en-US" dirty="0"/>
              <a:t> are supposed to be correct.</a:t>
            </a:r>
            <a:endParaRPr lang="ru-RU" dirty="0"/>
          </a:p>
          <a:p>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3</a:t>
            </a:fld>
            <a:endParaRPr lang="ru-RU"/>
          </a:p>
        </p:txBody>
      </p:sp>
    </p:spTree>
    <p:extLst>
      <p:ext uri="{BB962C8B-B14F-4D97-AF65-F5344CB8AC3E}">
        <p14:creationId xmlns:p14="http://schemas.microsoft.com/office/powerpoint/2010/main" val="43086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MPFA-O scheme very well reproduces the solution on regular Cartesian grid, the result on randomly skewed grid is not as good and demonstrates unphysical violation of the discrete maximum principle. Such a behavior may have a huge negative effect on resulting rates of oil recovery. This fact welcomes a more robust alternative.</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4</a:t>
            </a:fld>
            <a:endParaRPr lang="ru-RU"/>
          </a:p>
        </p:txBody>
      </p:sp>
    </p:spTree>
    <p:extLst>
      <p:ext uri="{BB962C8B-B14F-4D97-AF65-F5344CB8AC3E}">
        <p14:creationId xmlns:p14="http://schemas.microsoft.com/office/powerpoint/2010/main" val="968088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an alternative is the nonlinear scheme. The accurate smooth result with nonlinear scheme is to the right, the previous unstable result with MPFA-O scheme is to the left. To achieve this we introduced dependence on the solution to the flux estimation and although the problem in question is linear the resulting approach is nonlinear. Why would we do this?</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5</a:t>
            </a:fld>
            <a:endParaRPr lang="ru-RU"/>
          </a:p>
        </p:txBody>
      </p:sp>
    </p:spTree>
    <p:extLst>
      <p:ext uri="{BB962C8B-B14F-4D97-AF65-F5344CB8AC3E}">
        <p14:creationId xmlns:p14="http://schemas.microsoft.com/office/powerpoint/2010/main" val="2596823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noticed early that there is a problem with the combination of desired properties of the scheme. To achieve the discrete maximum principle, we have to either relax on small stencil (as far as I know this results in complete dependence, i.e. dense linear systems), </a:t>
            </a:r>
            <a:r>
              <a:rPr lang="en-US" dirty="0" err="1"/>
              <a:t>conservativity</a:t>
            </a:r>
            <a:r>
              <a:rPr lang="en-US" dirty="0"/>
              <a:t> which is highly undesirable, or accuracy, which is used with two-point flux approximation method.</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6</a:t>
            </a:fld>
            <a:endParaRPr lang="ru-RU"/>
          </a:p>
        </p:txBody>
      </p:sp>
    </p:spTree>
    <p:extLst>
      <p:ext uri="{BB962C8B-B14F-4D97-AF65-F5344CB8AC3E}">
        <p14:creationId xmlns:p14="http://schemas.microsoft.com/office/powerpoint/2010/main" val="2050437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remind the construction of finite volume method in the case of anisotropic diffusion. (on picture) The pressure is considered to be defined at the centers of the cell, represented by blue dot and for finite volume method we have to determine the flux at the centers of the faces, represented by red dots. (first equation) The equation is considered in integral form and the </a:t>
            </a:r>
            <a:r>
              <a:rPr lang="en-US" dirty="0" err="1"/>
              <a:t>intergral</a:t>
            </a:r>
            <a:r>
              <a:rPr lang="en-US" dirty="0"/>
              <a:t> over volume of the cell is transformed into surface integral over faces of the cell. (second equation) The key ingredient in the method construction is the fact that in scalar product we can flip the tensor position from the gradient to the normal and after that manipulation in order to obtain the flux we have to determine the gradient of  pressure along co-normal vector.</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7</a:t>
            </a:fld>
            <a:endParaRPr lang="ru-RU"/>
          </a:p>
        </p:txBody>
      </p:sp>
    </p:spTree>
    <p:extLst>
      <p:ext uri="{BB962C8B-B14F-4D97-AF65-F5344CB8AC3E}">
        <p14:creationId xmlns:p14="http://schemas.microsoft.com/office/powerpoint/2010/main" val="184099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determine the flux over the interface in heterogeneous media we consider the continuity of the fluxes and the pressure; and decomposition of co-</a:t>
            </a:r>
            <a:r>
              <a:rPr lang="en-US" dirty="0" err="1"/>
              <a:t>normals</a:t>
            </a:r>
            <a:r>
              <a:rPr lang="en-US" dirty="0"/>
              <a:t> into orthogonal part (lambda) and transversal part (gamma). All the quantities are colored with blue and red for left and right cells, respectively. The continuity first yields us the two-point flux approximation method and second it results in vector gamma, common for both cells, that enters into scalar product of the missing transversal part in approximation of two-point flux approximation method. So the account of this part is important to recover the consistency of the two point flux approximation method, but it is hard to approximate it without violating stability. How do we achieve this?</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8</a:t>
            </a:fld>
            <a:endParaRPr lang="ru-RU"/>
          </a:p>
        </p:txBody>
      </p:sp>
    </p:spTree>
    <p:extLst>
      <p:ext uri="{BB962C8B-B14F-4D97-AF65-F5344CB8AC3E}">
        <p14:creationId xmlns:p14="http://schemas.microsoft.com/office/powerpoint/2010/main" val="2567659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have some degrees of freedom or boundary conditions (pressures with sigma indices) that allow us to approximate the gradient of pressure along gamma vectors in each of the cells so that coefficients of alphas and betas is nonnegative. This results in two approximations of the flux in each of the cells. Then the final approximation for transversal part of the flux is given by convex combination of these two approximations. The key to stability of the method is the definition of mu.</a:t>
            </a:r>
            <a:endParaRPr lang="ru-RU" dirty="0"/>
          </a:p>
        </p:txBody>
      </p:sp>
      <p:sp>
        <p:nvSpPr>
          <p:cNvPr id="4" name="Slide Number Placeholder 3"/>
          <p:cNvSpPr>
            <a:spLocks noGrp="1"/>
          </p:cNvSpPr>
          <p:nvPr>
            <p:ph type="sldNum" sz="quarter" idx="10"/>
          </p:nvPr>
        </p:nvSpPr>
        <p:spPr/>
        <p:txBody>
          <a:bodyPr/>
          <a:lstStyle/>
          <a:p>
            <a:fld id="{A2808A60-2B96-7543-9C1B-3FF63C72CCF9}" type="slidenum">
              <a:rPr lang="ru-RU" smtClean="0"/>
              <a:t>9</a:t>
            </a:fld>
            <a:endParaRPr lang="ru-RU"/>
          </a:p>
        </p:txBody>
      </p:sp>
    </p:spTree>
    <p:extLst>
      <p:ext uri="{BB962C8B-B14F-4D97-AF65-F5344CB8AC3E}">
        <p14:creationId xmlns:p14="http://schemas.microsoft.com/office/powerpoint/2010/main" val="236616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B777-AD89-2148-858C-89661295A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F7CC689-A2BE-BC43-86F5-2EEFAA7834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1BD9E8DF-B00C-C548-B6D7-C52BBB6ECBB9}"/>
              </a:ext>
            </a:extLst>
          </p:cNvPr>
          <p:cNvSpPr>
            <a:spLocks noGrp="1"/>
          </p:cNvSpPr>
          <p:nvPr>
            <p:ph type="dt" sz="half" idx="10"/>
          </p:nvPr>
        </p:nvSpPr>
        <p:spPr/>
        <p:txBody>
          <a:bodyPr/>
          <a:lstStyle>
            <a:lvl1pPr>
              <a:defRPr>
                <a:solidFill>
                  <a:srgbClr val="930001"/>
                </a:solidFill>
              </a:defRPr>
            </a:lvl1pPr>
          </a:lstStyle>
          <a:p>
            <a:r>
              <a:rPr lang="ru-RU"/>
              <a:t>30th April 2018</a:t>
            </a:r>
            <a:endParaRPr lang="ru-RU" dirty="0"/>
          </a:p>
        </p:txBody>
      </p:sp>
      <p:sp>
        <p:nvSpPr>
          <p:cNvPr id="5" name="Footer Placeholder 4">
            <a:extLst>
              <a:ext uri="{FF2B5EF4-FFF2-40B4-BE49-F238E27FC236}">
                <a16:creationId xmlns:a16="http://schemas.microsoft.com/office/drawing/2014/main" id="{50922B72-CB03-F34E-9345-8BBF66727B00}"/>
              </a:ext>
            </a:extLst>
          </p:cNvPr>
          <p:cNvSpPr>
            <a:spLocks noGrp="1"/>
          </p:cNvSpPr>
          <p:nvPr>
            <p:ph type="ftr" sz="quarter" idx="11"/>
          </p:nvPr>
        </p:nvSpPr>
        <p:spPr/>
        <p:txBody>
          <a:bodyPr/>
          <a:lstStyle>
            <a:lvl1pPr>
              <a:defRPr>
                <a:solidFill>
                  <a:srgbClr val="930001"/>
                </a:solidFill>
              </a:defRPr>
            </a:lvl1pPr>
          </a:lstStyle>
          <a:p>
            <a:r>
              <a:rPr lang="en-US"/>
              <a:t>SUPRI-B</a:t>
            </a:r>
            <a:endParaRPr lang="ru-RU" dirty="0"/>
          </a:p>
        </p:txBody>
      </p:sp>
      <p:sp>
        <p:nvSpPr>
          <p:cNvPr id="6" name="Slide Number Placeholder 5">
            <a:extLst>
              <a:ext uri="{FF2B5EF4-FFF2-40B4-BE49-F238E27FC236}">
                <a16:creationId xmlns:a16="http://schemas.microsoft.com/office/drawing/2014/main" id="{119D07D4-64D5-934F-BBB1-F3AA65B3A6B2}"/>
              </a:ext>
            </a:extLst>
          </p:cNvPr>
          <p:cNvSpPr>
            <a:spLocks noGrp="1"/>
          </p:cNvSpPr>
          <p:nvPr>
            <p:ph type="sldNum" sz="quarter" idx="12"/>
          </p:nvPr>
        </p:nvSpPr>
        <p:spPr/>
        <p:txBody>
          <a:bodyPr/>
          <a:lstStyle>
            <a:lvl1pPr>
              <a:defRPr>
                <a:solidFill>
                  <a:srgbClr val="930001"/>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1890085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5004-8B4D-DB4B-8B9E-D264B5A824F3}"/>
              </a:ext>
            </a:extLst>
          </p:cNvPr>
          <p:cNvSpPr>
            <a:spLocks noGrp="1"/>
          </p:cNvSpPr>
          <p:nvPr>
            <p:ph type="title"/>
          </p:nvPr>
        </p:nvSpPr>
        <p:spPr/>
        <p:txBody>
          <a:bodyPr/>
          <a:lstStyle>
            <a:lvl1pPr>
              <a:defRPr>
                <a:solidFill>
                  <a:srgbClr val="930001"/>
                </a:solidFill>
              </a:defRPr>
            </a:lvl1pPr>
          </a:lstStyle>
          <a:p>
            <a:r>
              <a:rPr lang="en-US" dirty="0"/>
              <a:t>Click to edit Master title style</a:t>
            </a:r>
            <a:endParaRPr lang="ru-RU" dirty="0"/>
          </a:p>
        </p:txBody>
      </p:sp>
      <p:sp>
        <p:nvSpPr>
          <p:cNvPr id="3" name="Vertical Text Placeholder 2">
            <a:extLst>
              <a:ext uri="{FF2B5EF4-FFF2-40B4-BE49-F238E27FC236}">
                <a16:creationId xmlns:a16="http://schemas.microsoft.com/office/drawing/2014/main" id="{85878452-A3C1-2D4A-AAD3-03B23BDD49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25ADB03E-3C83-9440-925F-B2E7BF3F482E}"/>
              </a:ext>
            </a:extLst>
          </p:cNvPr>
          <p:cNvSpPr>
            <a:spLocks noGrp="1"/>
          </p:cNvSpPr>
          <p:nvPr>
            <p:ph type="dt" sz="half" idx="10"/>
          </p:nvPr>
        </p:nvSpPr>
        <p:spPr/>
        <p:txBody>
          <a:bodyPr/>
          <a:lstStyle>
            <a:lvl1pPr>
              <a:defRPr>
                <a:solidFill>
                  <a:srgbClr val="C00000"/>
                </a:solidFill>
              </a:defRPr>
            </a:lvl1pPr>
          </a:lstStyle>
          <a:p>
            <a:r>
              <a:rPr lang="ru-RU"/>
              <a:t>30th April 2018</a:t>
            </a:r>
            <a:endParaRPr lang="ru-RU" dirty="0"/>
          </a:p>
        </p:txBody>
      </p:sp>
      <p:sp>
        <p:nvSpPr>
          <p:cNvPr id="5" name="Footer Placeholder 4">
            <a:extLst>
              <a:ext uri="{FF2B5EF4-FFF2-40B4-BE49-F238E27FC236}">
                <a16:creationId xmlns:a16="http://schemas.microsoft.com/office/drawing/2014/main" id="{D71CDCD0-6222-5041-AAE0-FDAE475D5EF8}"/>
              </a:ext>
            </a:extLst>
          </p:cNvPr>
          <p:cNvSpPr>
            <a:spLocks noGrp="1"/>
          </p:cNvSpPr>
          <p:nvPr>
            <p:ph type="ftr" sz="quarter" idx="11"/>
          </p:nvPr>
        </p:nvSpPr>
        <p:spPr/>
        <p:txBody>
          <a:bodyPr/>
          <a:lstStyle>
            <a:lvl1pPr>
              <a:defRPr>
                <a:solidFill>
                  <a:srgbClr val="C00000"/>
                </a:solidFill>
              </a:defRPr>
            </a:lvl1pPr>
          </a:lstStyle>
          <a:p>
            <a:r>
              <a:rPr lang="en-US" dirty="0"/>
              <a:t>SUPRI-B</a:t>
            </a:r>
            <a:endParaRPr lang="ru-RU" dirty="0"/>
          </a:p>
        </p:txBody>
      </p:sp>
      <p:sp>
        <p:nvSpPr>
          <p:cNvPr id="6" name="Slide Number Placeholder 5">
            <a:extLst>
              <a:ext uri="{FF2B5EF4-FFF2-40B4-BE49-F238E27FC236}">
                <a16:creationId xmlns:a16="http://schemas.microsoft.com/office/drawing/2014/main" id="{FFD17E1A-CAF2-D24D-8828-B5BAACACA07C}"/>
              </a:ext>
            </a:extLst>
          </p:cNvPr>
          <p:cNvSpPr>
            <a:spLocks noGrp="1"/>
          </p:cNvSpPr>
          <p:nvPr>
            <p:ph type="sldNum" sz="quarter" idx="12"/>
          </p:nvPr>
        </p:nvSpPr>
        <p:spPr/>
        <p:txBody>
          <a:bodyPr/>
          <a:lstStyle>
            <a:lvl1pPr>
              <a:defRPr>
                <a:solidFill>
                  <a:srgbClr val="C00000"/>
                </a:solidFill>
              </a:defRPr>
            </a:lvl1pPr>
          </a:lstStyle>
          <a:p>
            <a:fld id="{46F21316-FEC6-F24D-BA95-63BCA72FB409}" type="slidenum">
              <a:rPr lang="ru-RU" smtClean="0"/>
              <a:pPr/>
              <a:t>‹#›</a:t>
            </a:fld>
            <a:endParaRPr lang="ru-RU" dirty="0"/>
          </a:p>
        </p:txBody>
      </p:sp>
      <p:sp>
        <p:nvSpPr>
          <p:cNvPr id="7" name="Rectangle 6">
            <a:extLst>
              <a:ext uri="{FF2B5EF4-FFF2-40B4-BE49-F238E27FC236}">
                <a16:creationId xmlns:a16="http://schemas.microsoft.com/office/drawing/2014/main" id="{EC5D6038-E3F0-7645-8139-54DE73BEB813}"/>
              </a:ext>
            </a:extLst>
          </p:cNvPr>
          <p:cNvSpPr/>
          <p:nvPr userDrawn="1"/>
        </p:nvSpPr>
        <p:spPr>
          <a:xfrm>
            <a:off x="0" y="1"/>
            <a:ext cx="6096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141103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55D9A1-73E9-AA47-B99A-D8821905245F}"/>
              </a:ext>
            </a:extLst>
          </p:cNvPr>
          <p:cNvSpPr>
            <a:spLocks noGrp="1"/>
          </p:cNvSpPr>
          <p:nvPr>
            <p:ph type="title" orient="vert"/>
          </p:nvPr>
        </p:nvSpPr>
        <p:spPr>
          <a:xfrm>
            <a:off x="8724900" y="365125"/>
            <a:ext cx="2628900" cy="5811838"/>
          </a:xfrm>
        </p:spPr>
        <p:txBody>
          <a:bodyPr vert="eaVert"/>
          <a:lstStyle>
            <a:lvl1pPr>
              <a:defRPr>
                <a:solidFill>
                  <a:srgbClr val="930001"/>
                </a:solidFill>
              </a:defRPr>
            </a:lvl1pPr>
          </a:lstStyle>
          <a:p>
            <a:r>
              <a:rPr lang="en-US" dirty="0"/>
              <a:t>Click to edit Master title style</a:t>
            </a:r>
            <a:endParaRPr lang="ru-RU" dirty="0"/>
          </a:p>
        </p:txBody>
      </p:sp>
      <p:sp>
        <p:nvSpPr>
          <p:cNvPr id="3" name="Vertical Text Placeholder 2">
            <a:extLst>
              <a:ext uri="{FF2B5EF4-FFF2-40B4-BE49-F238E27FC236}">
                <a16:creationId xmlns:a16="http://schemas.microsoft.com/office/drawing/2014/main" id="{B09AB661-A2E4-2841-8E4A-5A1BA6D22E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D2A2CA-5BEC-C643-A9DB-8872A9038235}"/>
              </a:ext>
            </a:extLst>
          </p:cNvPr>
          <p:cNvSpPr>
            <a:spLocks noGrp="1"/>
          </p:cNvSpPr>
          <p:nvPr>
            <p:ph type="dt" sz="half" idx="10"/>
          </p:nvPr>
        </p:nvSpPr>
        <p:spPr/>
        <p:txBody>
          <a:bodyPr/>
          <a:lstStyle>
            <a:lvl1pPr>
              <a:defRPr>
                <a:solidFill>
                  <a:srgbClr val="C00000"/>
                </a:solidFill>
              </a:defRPr>
            </a:lvl1pPr>
          </a:lstStyle>
          <a:p>
            <a:r>
              <a:rPr lang="ru-RU"/>
              <a:t>30th April 2018</a:t>
            </a:r>
            <a:endParaRPr lang="ru-RU" dirty="0"/>
          </a:p>
        </p:txBody>
      </p:sp>
      <p:sp>
        <p:nvSpPr>
          <p:cNvPr id="5" name="Footer Placeholder 4">
            <a:extLst>
              <a:ext uri="{FF2B5EF4-FFF2-40B4-BE49-F238E27FC236}">
                <a16:creationId xmlns:a16="http://schemas.microsoft.com/office/drawing/2014/main" id="{752EC6FE-B1E8-1549-80C8-8D8AD56156E3}"/>
              </a:ext>
            </a:extLst>
          </p:cNvPr>
          <p:cNvSpPr>
            <a:spLocks noGrp="1"/>
          </p:cNvSpPr>
          <p:nvPr>
            <p:ph type="ftr" sz="quarter" idx="11"/>
          </p:nvPr>
        </p:nvSpPr>
        <p:spPr/>
        <p:txBody>
          <a:bodyPr/>
          <a:lstStyle>
            <a:lvl1pPr>
              <a:defRPr>
                <a:solidFill>
                  <a:srgbClr val="C00000"/>
                </a:solidFill>
              </a:defRPr>
            </a:lvl1pPr>
          </a:lstStyle>
          <a:p>
            <a:r>
              <a:rPr lang="en-US" dirty="0"/>
              <a:t>SUPRI-B</a:t>
            </a:r>
            <a:endParaRPr lang="ru-RU" dirty="0"/>
          </a:p>
        </p:txBody>
      </p:sp>
      <p:sp>
        <p:nvSpPr>
          <p:cNvPr id="6" name="Slide Number Placeholder 5">
            <a:extLst>
              <a:ext uri="{FF2B5EF4-FFF2-40B4-BE49-F238E27FC236}">
                <a16:creationId xmlns:a16="http://schemas.microsoft.com/office/drawing/2014/main" id="{ABB137DE-F07B-4642-AEE2-28F69DB1018C}"/>
              </a:ext>
            </a:extLst>
          </p:cNvPr>
          <p:cNvSpPr>
            <a:spLocks noGrp="1"/>
          </p:cNvSpPr>
          <p:nvPr>
            <p:ph type="sldNum" sz="quarter" idx="12"/>
          </p:nvPr>
        </p:nvSpPr>
        <p:spPr/>
        <p:txBody>
          <a:bodyPr/>
          <a:lstStyle>
            <a:lvl1pPr>
              <a:defRPr>
                <a:solidFill>
                  <a:srgbClr val="C00000"/>
                </a:solidFill>
              </a:defRPr>
            </a:lvl1pPr>
          </a:lstStyle>
          <a:p>
            <a:fld id="{46F21316-FEC6-F24D-BA95-63BCA72FB409}" type="slidenum">
              <a:rPr lang="ru-RU" smtClean="0"/>
              <a:pPr/>
              <a:t>‹#›</a:t>
            </a:fld>
            <a:endParaRPr lang="ru-RU" dirty="0"/>
          </a:p>
        </p:txBody>
      </p:sp>
      <p:sp>
        <p:nvSpPr>
          <p:cNvPr id="7" name="Rectangle 6">
            <a:extLst>
              <a:ext uri="{FF2B5EF4-FFF2-40B4-BE49-F238E27FC236}">
                <a16:creationId xmlns:a16="http://schemas.microsoft.com/office/drawing/2014/main" id="{4A979CC7-1E65-4244-9484-BC2DF04A572A}"/>
              </a:ext>
            </a:extLst>
          </p:cNvPr>
          <p:cNvSpPr/>
          <p:nvPr userDrawn="1"/>
        </p:nvSpPr>
        <p:spPr>
          <a:xfrm>
            <a:off x="0" y="1"/>
            <a:ext cx="6096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2323256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1" y="6410325"/>
            <a:ext cx="12206817" cy="4572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1800" dirty="0">
              <a:solidFill>
                <a:schemeClr val="lt1"/>
              </a:solidFill>
              <a:latin typeface="Arial"/>
              <a:ea typeface="+mn-ea"/>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68885" y="6510339"/>
            <a:ext cx="2425700"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2397167"/>
            <a:ext cx="10972800" cy="824631"/>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609600" y="3221798"/>
            <a:ext cx="109728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F264CCF2-3477-D642-88F5-723441387F26}"/>
              </a:ext>
            </a:extLst>
          </p:cNvPr>
          <p:cNvSpPr/>
          <p:nvPr userDrawn="1"/>
        </p:nvSpPr>
        <p:spPr>
          <a:xfrm>
            <a:off x="0" y="1"/>
            <a:ext cx="6096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2230815498"/>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1" y="6410325"/>
            <a:ext cx="12206817" cy="4572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1800" dirty="0">
              <a:solidFill>
                <a:schemeClr val="lt1"/>
              </a:solidFill>
              <a:latin typeface="Arial"/>
              <a:ea typeface="+mn-ea"/>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66767" y="6510339"/>
            <a:ext cx="2423584" cy="223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2137838" y="2051687"/>
            <a:ext cx="3939116" cy="1234440"/>
          </a:xfrm>
          <a:prstGeom prst="rect">
            <a:avLst/>
          </a:prstGeom>
        </p:spPr>
        <p:txBody>
          <a:bodyPr/>
          <a:lstStyle>
            <a:lvl1pPr algn="r">
              <a:defRPr sz="2000" b="1">
                <a:solidFill>
                  <a:schemeClr val="tx1"/>
                </a:solidFill>
              </a:defRPr>
            </a:lvl1pPr>
          </a:lstStyle>
          <a:p>
            <a:r>
              <a:rPr lang="en-US" dirty="0"/>
              <a:t>Click to edit Master title style</a:t>
            </a:r>
          </a:p>
        </p:txBody>
      </p:sp>
      <p:sp>
        <p:nvSpPr>
          <p:cNvPr id="13" name="Text Placeholder 3"/>
          <p:cNvSpPr>
            <a:spLocks noGrp="1"/>
          </p:cNvSpPr>
          <p:nvPr>
            <p:ph type="body" sz="half" idx="2"/>
          </p:nvPr>
        </p:nvSpPr>
        <p:spPr>
          <a:xfrm>
            <a:off x="2137838" y="3429000"/>
            <a:ext cx="3939116"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rtlCol="0"/>
          <a:lstStyle>
            <a:lvl1pPr>
              <a:buNone/>
              <a:defRPr sz="1200"/>
            </a:lvl1pPr>
          </a:lstStyle>
          <a:p>
            <a:pPr lvl="0"/>
            <a:r>
              <a:rPr lang="en-US" noProof="0"/>
              <a:t>Drag picture to placeholder or click icon to add</a:t>
            </a:r>
            <a:endParaRPr lang="en-US" noProof="0" dirty="0"/>
          </a:p>
        </p:txBody>
      </p:sp>
      <p:sp>
        <p:nvSpPr>
          <p:cNvPr id="8" name="Rectangle 7">
            <a:extLst>
              <a:ext uri="{FF2B5EF4-FFF2-40B4-BE49-F238E27FC236}">
                <a16:creationId xmlns:a16="http://schemas.microsoft.com/office/drawing/2014/main" id="{BE3D2D0D-8663-6049-B47F-AF94136683F9}"/>
              </a:ext>
            </a:extLst>
          </p:cNvPr>
          <p:cNvSpPr/>
          <p:nvPr userDrawn="1"/>
        </p:nvSpPr>
        <p:spPr>
          <a:xfrm>
            <a:off x="0" y="1"/>
            <a:ext cx="6096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2862727208"/>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C5DA-402C-EE46-9D9C-E3DA3A24B881}"/>
              </a:ext>
            </a:extLst>
          </p:cNvPr>
          <p:cNvSpPr>
            <a:spLocks noGrp="1"/>
          </p:cNvSpPr>
          <p:nvPr>
            <p:ph type="title"/>
          </p:nvPr>
        </p:nvSpPr>
        <p:spPr/>
        <p:txBody>
          <a:bodyPr/>
          <a:lstStyle>
            <a:lvl1pPr>
              <a:defRPr>
                <a:solidFill>
                  <a:srgbClr val="930001"/>
                </a:solidFill>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216D4A8B-3A6E-0546-92F7-58C2B5345549}"/>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E81E3A56-D3C0-C542-9A70-EF484B1A3008}"/>
              </a:ext>
            </a:extLst>
          </p:cNvPr>
          <p:cNvSpPr>
            <a:spLocks noGrp="1"/>
          </p:cNvSpPr>
          <p:nvPr>
            <p:ph type="dt" sz="half" idx="10"/>
          </p:nvPr>
        </p:nvSpPr>
        <p:spPr/>
        <p:txBody>
          <a:bodyPr/>
          <a:lstStyle>
            <a:lvl1pPr>
              <a:defRPr>
                <a:solidFill>
                  <a:srgbClr val="930001"/>
                </a:solidFill>
              </a:defRPr>
            </a:lvl1pPr>
          </a:lstStyle>
          <a:p>
            <a:r>
              <a:rPr lang="ru-RU"/>
              <a:t>30th April 2018</a:t>
            </a:r>
            <a:endParaRPr lang="ru-RU" dirty="0"/>
          </a:p>
        </p:txBody>
      </p:sp>
      <p:sp>
        <p:nvSpPr>
          <p:cNvPr id="5" name="Footer Placeholder 4">
            <a:extLst>
              <a:ext uri="{FF2B5EF4-FFF2-40B4-BE49-F238E27FC236}">
                <a16:creationId xmlns:a16="http://schemas.microsoft.com/office/drawing/2014/main" id="{A0F504F2-ADAE-314E-B958-D4D1B08C79B9}"/>
              </a:ext>
            </a:extLst>
          </p:cNvPr>
          <p:cNvSpPr>
            <a:spLocks noGrp="1"/>
          </p:cNvSpPr>
          <p:nvPr>
            <p:ph type="ftr" sz="quarter" idx="11"/>
          </p:nvPr>
        </p:nvSpPr>
        <p:spPr/>
        <p:txBody>
          <a:bodyPr/>
          <a:lstStyle>
            <a:lvl1pPr>
              <a:defRPr>
                <a:solidFill>
                  <a:srgbClr val="930001"/>
                </a:solidFill>
              </a:defRPr>
            </a:lvl1pPr>
          </a:lstStyle>
          <a:p>
            <a:r>
              <a:rPr lang="en-US"/>
              <a:t>SUPRI-B</a:t>
            </a:r>
            <a:endParaRPr lang="ru-RU" dirty="0"/>
          </a:p>
        </p:txBody>
      </p:sp>
      <p:sp>
        <p:nvSpPr>
          <p:cNvPr id="6" name="Slide Number Placeholder 5">
            <a:extLst>
              <a:ext uri="{FF2B5EF4-FFF2-40B4-BE49-F238E27FC236}">
                <a16:creationId xmlns:a16="http://schemas.microsoft.com/office/drawing/2014/main" id="{106FE198-4768-D848-9786-82195E53B023}"/>
              </a:ext>
            </a:extLst>
          </p:cNvPr>
          <p:cNvSpPr>
            <a:spLocks noGrp="1"/>
          </p:cNvSpPr>
          <p:nvPr>
            <p:ph type="sldNum" sz="quarter" idx="12"/>
          </p:nvPr>
        </p:nvSpPr>
        <p:spPr/>
        <p:txBody>
          <a:bodyPr/>
          <a:lstStyle>
            <a:lvl1pPr>
              <a:defRPr>
                <a:solidFill>
                  <a:srgbClr val="930001"/>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2927059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BDF54-31AA-DB4A-8B57-49826B097C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BC530E85-2DBA-ED45-AAB1-D88FD4998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992027-2C36-EF4D-91AE-3C9DD60460F1}"/>
              </a:ext>
            </a:extLst>
          </p:cNvPr>
          <p:cNvSpPr>
            <a:spLocks noGrp="1"/>
          </p:cNvSpPr>
          <p:nvPr>
            <p:ph type="dt" sz="half" idx="10"/>
          </p:nvPr>
        </p:nvSpPr>
        <p:spPr/>
        <p:txBody>
          <a:bodyPr/>
          <a:lstStyle>
            <a:lvl1pPr>
              <a:defRPr>
                <a:solidFill>
                  <a:srgbClr val="930001"/>
                </a:solidFill>
              </a:defRPr>
            </a:lvl1pPr>
          </a:lstStyle>
          <a:p>
            <a:r>
              <a:rPr lang="ru-RU"/>
              <a:t>30th April 2018</a:t>
            </a:r>
            <a:endParaRPr lang="ru-RU" dirty="0"/>
          </a:p>
        </p:txBody>
      </p:sp>
      <p:sp>
        <p:nvSpPr>
          <p:cNvPr id="5" name="Footer Placeholder 4">
            <a:extLst>
              <a:ext uri="{FF2B5EF4-FFF2-40B4-BE49-F238E27FC236}">
                <a16:creationId xmlns:a16="http://schemas.microsoft.com/office/drawing/2014/main" id="{42ADC78C-9E4A-B244-8D55-A0F8A4DAEA3D}"/>
              </a:ext>
            </a:extLst>
          </p:cNvPr>
          <p:cNvSpPr>
            <a:spLocks noGrp="1"/>
          </p:cNvSpPr>
          <p:nvPr>
            <p:ph type="ftr" sz="quarter" idx="11"/>
          </p:nvPr>
        </p:nvSpPr>
        <p:spPr/>
        <p:txBody>
          <a:bodyPr/>
          <a:lstStyle>
            <a:lvl1pPr>
              <a:defRPr>
                <a:solidFill>
                  <a:srgbClr val="930001"/>
                </a:solidFill>
              </a:defRPr>
            </a:lvl1pPr>
          </a:lstStyle>
          <a:p>
            <a:r>
              <a:rPr lang="en-US"/>
              <a:t>SUPRI-B</a:t>
            </a:r>
            <a:endParaRPr lang="ru-RU" dirty="0"/>
          </a:p>
        </p:txBody>
      </p:sp>
      <p:sp>
        <p:nvSpPr>
          <p:cNvPr id="6" name="Slide Number Placeholder 5">
            <a:extLst>
              <a:ext uri="{FF2B5EF4-FFF2-40B4-BE49-F238E27FC236}">
                <a16:creationId xmlns:a16="http://schemas.microsoft.com/office/drawing/2014/main" id="{C22D3544-E56D-AE44-9BF8-6789E3B24198}"/>
              </a:ext>
            </a:extLst>
          </p:cNvPr>
          <p:cNvSpPr>
            <a:spLocks noGrp="1"/>
          </p:cNvSpPr>
          <p:nvPr>
            <p:ph type="sldNum" sz="quarter" idx="12"/>
          </p:nvPr>
        </p:nvSpPr>
        <p:spPr/>
        <p:txBody>
          <a:bodyPr/>
          <a:lstStyle>
            <a:lvl1pPr>
              <a:defRPr>
                <a:solidFill>
                  <a:srgbClr val="930001"/>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193915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7C7B-0EF9-4D47-860E-91CE9FFB0E2B}"/>
              </a:ext>
            </a:extLst>
          </p:cNvPr>
          <p:cNvSpPr>
            <a:spLocks noGrp="1"/>
          </p:cNvSpPr>
          <p:nvPr>
            <p:ph type="title"/>
          </p:nvPr>
        </p:nvSpPr>
        <p:spPr/>
        <p:txBody>
          <a:bodyPr/>
          <a:lstStyle>
            <a:lvl1pPr>
              <a:defRPr>
                <a:solidFill>
                  <a:srgbClr val="930001"/>
                </a:solidFill>
              </a:defRPr>
            </a:lvl1pPr>
          </a:lstStyle>
          <a:p>
            <a:r>
              <a:rPr lang="en-US" dirty="0"/>
              <a:t>Click to edit Master title style</a:t>
            </a:r>
            <a:endParaRPr lang="ru-RU" dirty="0"/>
          </a:p>
        </p:txBody>
      </p:sp>
      <p:sp>
        <p:nvSpPr>
          <p:cNvPr id="3" name="Content Placeholder 2">
            <a:extLst>
              <a:ext uri="{FF2B5EF4-FFF2-40B4-BE49-F238E27FC236}">
                <a16:creationId xmlns:a16="http://schemas.microsoft.com/office/drawing/2014/main" id="{72AD5F34-79AE-1449-9C16-1D437FB59A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23B9989E-4FD3-E949-9F32-3A9DB5CC9A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CC266E5B-828D-4A45-912F-F76970F5407D}"/>
              </a:ext>
            </a:extLst>
          </p:cNvPr>
          <p:cNvSpPr>
            <a:spLocks noGrp="1"/>
          </p:cNvSpPr>
          <p:nvPr>
            <p:ph type="dt" sz="half" idx="10"/>
          </p:nvPr>
        </p:nvSpPr>
        <p:spPr/>
        <p:txBody>
          <a:bodyPr/>
          <a:lstStyle>
            <a:lvl1pPr>
              <a:defRPr>
                <a:solidFill>
                  <a:srgbClr val="930001"/>
                </a:solidFill>
              </a:defRPr>
            </a:lvl1pPr>
          </a:lstStyle>
          <a:p>
            <a:r>
              <a:rPr lang="ru-RU"/>
              <a:t>30th April 2018</a:t>
            </a:r>
            <a:endParaRPr lang="ru-RU" dirty="0"/>
          </a:p>
        </p:txBody>
      </p:sp>
      <p:sp>
        <p:nvSpPr>
          <p:cNvPr id="6" name="Footer Placeholder 5">
            <a:extLst>
              <a:ext uri="{FF2B5EF4-FFF2-40B4-BE49-F238E27FC236}">
                <a16:creationId xmlns:a16="http://schemas.microsoft.com/office/drawing/2014/main" id="{CB9972F9-3A48-BE46-A370-13933804D0D5}"/>
              </a:ext>
            </a:extLst>
          </p:cNvPr>
          <p:cNvSpPr>
            <a:spLocks noGrp="1"/>
          </p:cNvSpPr>
          <p:nvPr>
            <p:ph type="ftr" sz="quarter" idx="11"/>
          </p:nvPr>
        </p:nvSpPr>
        <p:spPr/>
        <p:txBody>
          <a:bodyPr/>
          <a:lstStyle>
            <a:lvl1pPr>
              <a:defRPr>
                <a:solidFill>
                  <a:srgbClr val="930001"/>
                </a:solidFill>
              </a:defRPr>
            </a:lvl1pPr>
          </a:lstStyle>
          <a:p>
            <a:r>
              <a:rPr lang="en-US"/>
              <a:t>SUPRI-B</a:t>
            </a:r>
            <a:endParaRPr lang="ru-RU" dirty="0"/>
          </a:p>
        </p:txBody>
      </p:sp>
      <p:sp>
        <p:nvSpPr>
          <p:cNvPr id="7" name="Slide Number Placeholder 6">
            <a:extLst>
              <a:ext uri="{FF2B5EF4-FFF2-40B4-BE49-F238E27FC236}">
                <a16:creationId xmlns:a16="http://schemas.microsoft.com/office/drawing/2014/main" id="{A959E371-80B5-624C-9F4C-CAF638ABBE4F}"/>
              </a:ext>
            </a:extLst>
          </p:cNvPr>
          <p:cNvSpPr>
            <a:spLocks noGrp="1"/>
          </p:cNvSpPr>
          <p:nvPr>
            <p:ph type="sldNum" sz="quarter" idx="12"/>
          </p:nvPr>
        </p:nvSpPr>
        <p:spPr/>
        <p:txBody>
          <a:bodyPr/>
          <a:lstStyle>
            <a:lvl1pPr>
              <a:defRPr>
                <a:solidFill>
                  <a:srgbClr val="930001"/>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115268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468D-E5B3-DC43-920C-583D99040C20}"/>
              </a:ext>
            </a:extLst>
          </p:cNvPr>
          <p:cNvSpPr>
            <a:spLocks noGrp="1"/>
          </p:cNvSpPr>
          <p:nvPr>
            <p:ph type="title"/>
          </p:nvPr>
        </p:nvSpPr>
        <p:spPr>
          <a:xfrm>
            <a:off x="839788" y="365125"/>
            <a:ext cx="10515600" cy="1325563"/>
          </a:xfrm>
        </p:spPr>
        <p:txBody>
          <a:bodyPr/>
          <a:lstStyle>
            <a:lvl1pPr>
              <a:defRPr>
                <a:solidFill>
                  <a:srgbClr val="930001"/>
                </a:solidFill>
              </a:defRPr>
            </a:lvl1p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FC3CC0CE-B458-F84F-A5E3-63E5039086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28A778-D667-1747-8B17-F2F34A9559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2E861AC1-1687-8941-9149-A8F4A8AA4B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8A943B-55D6-EF45-BD71-607AD2160F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8F2FA26E-C054-D444-814E-98B5F2406464}"/>
              </a:ext>
            </a:extLst>
          </p:cNvPr>
          <p:cNvSpPr>
            <a:spLocks noGrp="1"/>
          </p:cNvSpPr>
          <p:nvPr>
            <p:ph type="dt" sz="half" idx="10"/>
          </p:nvPr>
        </p:nvSpPr>
        <p:spPr/>
        <p:txBody>
          <a:bodyPr/>
          <a:lstStyle>
            <a:lvl1pPr>
              <a:defRPr>
                <a:solidFill>
                  <a:srgbClr val="930001"/>
                </a:solidFill>
              </a:defRPr>
            </a:lvl1pPr>
          </a:lstStyle>
          <a:p>
            <a:r>
              <a:rPr lang="ru-RU"/>
              <a:t>30th April 2018</a:t>
            </a:r>
            <a:endParaRPr lang="ru-RU" dirty="0"/>
          </a:p>
        </p:txBody>
      </p:sp>
      <p:sp>
        <p:nvSpPr>
          <p:cNvPr id="8" name="Footer Placeholder 7">
            <a:extLst>
              <a:ext uri="{FF2B5EF4-FFF2-40B4-BE49-F238E27FC236}">
                <a16:creationId xmlns:a16="http://schemas.microsoft.com/office/drawing/2014/main" id="{3885213C-CED8-C343-8E3F-8FA093CF316A}"/>
              </a:ext>
            </a:extLst>
          </p:cNvPr>
          <p:cNvSpPr>
            <a:spLocks noGrp="1"/>
          </p:cNvSpPr>
          <p:nvPr>
            <p:ph type="ftr" sz="quarter" idx="11"/>
          </p:nvPr>
        </p:nvSpPr>
        <p:spPr/>
        <p:txBody>
          <a:bodyPr/>
          <a:lstStyle>
            <a:lvl1pPr>
              <a:defRPr>
                <a:solidFill>
                  <a:srgbClr val="930001"/>
                </a:solidFill>
              </a:defRPr>
            </a:lvl1pPr>
          </a:lstStyle>
          <a:p>
            <a:r>
              <a:rPr lang="en-US"/>
              <a:t>SUPRI-B</a:t>
            </a:r>
            <a:endParaRPr lang="ru-RU" dirty="0"/>
          </a:p>
        </p:txBody>
      </p:sp>
      <p:sp>
        <p:nvSpPr>
          <p:cNvPr id="9" name="Slide Number Placeholder 8">
            <a:extLst>
              <a:ext uri="{FF2B5EF4-FFF2-40B4-BE49-F238E27FC236}">
                <a16:creationId xmlns:a16="http://schemas.microsoft.com/office/drawing/2014/main" id="{BA82C186-5418-254A-AD20-C7C2D62F723D}"/>
              </a:ext>
            </a:extLst>
          </p:cNvPr>
          <p:cNvSpPr>
            <a:spLocks noGrp="1"/>
          </p:cNvSpPr>
          <p:nvPr>
            <p:ph type="sldNum" sz="quarter" idx="12"/>
          </p:nvPr>
        </p:nvSpPr>
        <p:spPr/>
        <p:txBody>
          <a:bodyPr/>
          <a:lstStyle>
            <a:lvl1pPr>
              <a:defRPr>
                <a:solidFill>
                  <a:srgbClr val="930001"/>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98140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40C8-4419-7543-BEE8-5EC83634C674}"/>
              </a:ext>
            </a:extLst>
          </p:cNvPr>
          <p:cNvSpPr>
            <a:spLocks noGrp="1"/>
          </p:cNvSpPr>
          <p:nvPr>
            <p:ph type="title"/>
          </p:nvPr>
        </p:nvSpPr>
        <p:spPr/>
        <p:txBody>
          <a:bodyPr/>
          <a:lstStyle>
            <a:lvl1pPr>
              <a:defRPr>
                <a:solidFill>
                  <a:srgbClr val="930001"/>
                </a:solidFill>
              </a:defRPr>
            </a:lvl1pPr>
          </a:lstStyle>
          <a:p>
            <a:r>
              <a:rPr lang="en-US" dirty="0"/>
              <a:t>Click to edit Master title style</a:t>
            </a:r>
            <a:endParaRPr lang="ru-RU" dirty="0"/>
          </a:p>
        </p:txBody>
      </p:sp>
      <p:sp>
        <p:nvSpPr>
          <p:cNvPr id="3" name="Date Placeholder 2">
            <a:extLst>
              <a:ext uri="{FF2B5EF4-FFF2-40B4-BE49-F238E27FC236}">
                <a16:creationId xmlns:a16="http://schemas.microsoft.com/office/drawing/2014/main" id="{7AD388D8-A07E-DC42-BC57-E67592629A39}"/>
              </a:ext>
            </a:extLst>
          </p:cNvPr>
          <p:cNvSpPr>
            <a:spLocks noGrp="1"/>
          </p:cNvSpPr>
          <p:nvPr>
            <p:ph type="dt" sz="half" idx="10"/>
          </p:nvPr>
        </p:nvSpPr>
        <p:spPr/>
        <p:txBody>
          <a:bodyPr/>
          <a:lstStyle>
            <a:lvl1pPr>
              <a:defRPr>
                <a:solidFill>
                  <a:srgbClr val="930001"/>
                </a:solidFill>
              </a:defRPr>
            </a:lvl1pPr>
          </a:lstStyle>
          <a:p>
            <a:r>
              <a:rPr lang="ru-RU"/>
              <a:t>30th April 2018</a:t>
            </a:r>
            <a:endParaRPr lang="ru-RU" dirty="0"/>
          </a:p>
        </p:txBody>
      </p:sp>
      <p:sp>
        <p:nvSpPr>
          <p:cNvPr id="4" name="Footer Placeholder 3">
            <a:extLst>
              <a:ext uri="{FF2B5EF4-FFF2-40B4-BE49-F238E27FC236}">
                <a16:creationId xmlns:a16="http://schemas.microsoft.com/office/drawing/2014/main" id="{187BB638-ADD2-E148-9486-307A759847CB}"/>
              </a:ext>
            </a:extLst>
          </p:cNvPr>
          <p:cNvSpPr>
            <a:spLocks noGrp="1"/>
          </p:cNvSpPr>
          <p:nvPr>
            <p:ph type="ftr" sz="quarter" idx="11"/>
          </p:nvPr>
        </p:nvSpPr>
        <p:spPr/>
        <p:txBody>
          <a:bodyPr/>
          <a:lstStyle>
            <a:lvl1pPr>
              <a:defRPr>
                <a:solidFill>
                  <a:srgbClr val="930001"/>
                </a:solidFill>
              </a:defRPr>
            </a:lvl1pPr>
          </a:lstStyle>
          <a:p>
            <a:r>
              <a:rPr lang="en-US"/>
              <a:t>SUPRI-B</a:t>
            </a:r>
            <a:endParaRPr lang="ru-RU" dirty="0"/>
          </a:p>
        </p:txBody>
      </p:sp>
      <p:sp>
        <p:nvSpPr>
          <p:cNvPr id="5" name="Slide Number Placeholder 4">
            <a:extLst>
              <a:ext uri="{FF2B5EF4-FFF2-40B4-BE49-F238E27FC236}">
                <a16:creationId xmlns:a16="http://schemas.microsoft.com/office/drawing/2014/main" id="{1AC3EBEE-B9B7-1242-8F15-74F0C8E9AC5B}"/>
              </a:ext>
            </a:extLst>
          </p:cNvPr>
          <p:cNvSpPr>
            <a:spLocks noGrp="1"/>
          </p:cNvSpPr>
          <p:nvPr>
            <p:ph type="sldNum" sz="quarter" idx="12"/>
          </p:nvPr>
        </p:nvSpPr>
        <p:spPr/>
        <p:txBody>
          <a:bodyPr/>
          <a:lstStyle>
            <a:lvl1pPr>
              <a:defRPr>
                <a:solidFill>
                  <a:srgbClr val="930001"/>
                </a:solidFill>
              </a:defRPr>
            </a:lvl1pPr>
          </a:lstStyle>
          <a:p>
            <a:fld id="{46F21316-FEC6-F24D-BA95-63BCA72FB409}" type="slidenum">
              <a:rPr lang="ru-RU" smtClean="0"/>
              <a:pPr/>
              <a:t>‹#›</a:t>
            </a:fld>
            <a:endParaRPr lang="ru-RU"/>
          </a:p>
        </p:txBody>
      </p:sp>
    </p:spTree>
    <p:extLst>
      <p:ext uri="{BB962C8B-B14F-4D97-AF65-F5344CB8AC3E}">
        <p14:creationId xmlns:p14="http://schemas.microsoft.com/office/powerpoint/2010/main" val="3312354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248F34-8309-7643-8463-B617E259C164}"/>
              </a:ext>
            </a:extLst>
          </p:cNvPr>
          <p:cNvSpPr>
            <a:spLocks noGrp="1"/>
          </p:cNvSpPr>
          <p:nvPr>
            <p:ph type="dt" sz="half" idx="10"/>
          </p:nvPr>
        </p:nvSpPr>
        <p:spPr/>
        <p:txBody>
          <a:bodyPr/>
          <a:lstStyle>
            <a:lvl1pPr>
              <a:defRPr>
                <a:solidFill>
                  <a:srgbClr val="930001"/>
                </a:solidFill>
              </a:defRPr>
            </a:lvl1pPr>
          </a:lstStyle>
          <a:p>
            <a:r>
              <a:rPr lang="ru-RU"/>
              <a:t>30th April 2018</a:t>
            </a:r>
            <a:endParaRPr lang="ru-RU" dirty="0"/>
          </a:p>
        </p:txBody>
      </p:sp>
      <p:sp>
        <p:nvSpPr>
          <p:cNvPr id="3" name="Footer Placeholder 2">
            <a:extLst>
              <a:ext uri="{FF2B5EF4-FFF2-40B4-BE49-F238E27FC236}">
                <a16:creationId xmlns:a16="http://schemas.microsoft.com/office/drawing/2014/main" id="{AFB9B9FE-0BB4-2B40-9B26-01B86AB0BF48}"/>
              </a:ext>
            </a:extLst>
          </p:cNvPr>
          <p:cNvSpPr>
            <a:spLocks noGrp="1"/>
          </p:cNvSpPr>
          <p:nvPr>
            <p:ph type="ftr" sz="quarter" idx="11"/>
          </p:nvPr>
        </p:nvSpPr>
        <p:spPr/>
        <p:txBody>
          <a:bodyPr/>
          <a:lstStyle>
            <a:lvl1pPr>
              <a:defRPr>
                <a:solidFill>
                  <a:srgbClr val="930001"/>
                </a:solidFill>
              </a:defRPr>
            </a:lvl1pPr>
          </a:lstStyle>
          <a:p>
            <a:r>
              <a:rPr lang="en-US"/>
              <a:t>SUPRI-B</a:t>
            </a:r>
            <a:endParaRPr lang="ru-RU" dirty="0"/>
          </a:p>
        </p:txBody>
      </p:sp>
      <p:sp>
        <p:nvSpPr>
          <p:cNvPr id="4" name="Slide Number Placeholder 3">
            <a:extLst>
              <a:ext uri="{FF2B5EF4-FFF2-40B4-BE49-F238E27FC236}">
                <a16:creationId xmlns:a16="http://schemas.microsoft.com/office/drawing/2014/main" id="{7A93972C-638B-4A4B-90C6-BE87379061D6}"/>
              </a:ext>
            </a:extLst>
          </p:cNvPr>
          <p:cNvSpPr>
            <a:spLocks noGrp="1"/>
          </p:cNvSpPr>
          <p:nvPr>
            <p:ph type="sldNum" sz="quarter" idx="12"/>
          </p:nvPr>
        </p:nvSpPr>
        <p:spPr/>
        <p:txBody>
          <a:bodyPr/>
          <a:lstStyle>
            <a:lvl1pPr>
              <a:defRPr>
                <a:solidFill>
                  <a:srgbClr val="930001"/>
                </a:solidFill>
              </a:defRPr>
            </a:lvl1pPr>
          </a:lstStyle>
          <a:p>
            <a:fld id="{46F21316-FEC6-F24D-BA95-63BCA72FB409}" type="slidenum">
              <a:rPr lang="ru-RU" smtClean="0"/>
              <a:pPr/>
              <a:t>‹#›</a:t>
            </a:fld>
            <a:endParaRPr lang="ru-RU" dirty="0"/>
          </a:p>
        </p:txBody>
      </p:sp>
      <p:sp>
        <p:nvSpPr>
          <p:cNvPr id="5" name="Rectangle 4">
            <a:extLst>
              <a:ext uri="{FF2B5EF4-FFF2-40B4-BE49-F238E27FC236}">
                <a16:creationId xmlns:a16="http://schemas.microsoft.com/office/drawing/2014/main" id="{A7CC8DFC-3399-4E44-8069-7CC51D3601C0}"/>
              </a:ext>
            </a:extLst>
          </p:cNvPr>
          <p:cNvSpPr/>
          <p:nvPr userDrawn="1"/>
        </p:nvSpPr>
        <p:spPr>
          <a:xfrm>
            <a:off x="0" y="1"/>
            <a:ext cx="6096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339774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5FED-5DD9-B345-A6F0-C3DCE6B11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00FE8853-45E1-9241-9AB2-F58897E6BD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D73316B-6109-FA47-8E21-53D890043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AC18E7-284D-174F-8344-D86C0975DACF}"/>
              </a:ext>
            </a:extLst>
          </p:cNvPr>
          <p:cNvSpPr>
            <a:spLocks noGrp="1"/>
          </p:cNvSpPr>
          <p:nvPr>
            <p:ph type="dt" sz="half" idx="10"/>
          </p:nvPr>
        </p:nvSpPr>
        <p:spPr/>
        <p:txBody>
          <a:bodyPr/>
          <a:lstStyle>
            <a:lvl1pPr>
              <a:defRPr>
                <a:solidFill>
                  <a:srgbClr val="930001"/>
                </a:solidFill>
              </a:defRPr>
            </a:lvl1pPr>
          </a:lstStyle>
          <a:p>
            <a:r>
              <a:rPr lang="ru-RU"/>
              <a:t>30th April 2018</a:t>
            </a:r>
            <a:endParaRPr lang="ru-RU" dirty="0"/>
          </a:p>
        </p:txBody>
      </p:sp>
      <p:sp>
        <p:nvSpPr>
          <p:cNvPr id="6" name="Footer Placeholder 5">
            <a:extLst>
              <a:ext uri="{FF2B5EF4-FFF2-40B4-BE49-F238E27FC236}">
                <a16:creationId xmlns:a16="http://schemas.microsoft.com/office/drawing/2014/main" id="{5B185294-FB96-0847-BE59-A258A33F7B79}"/>
              </a:ext>
            </a:extLst>
          </p:cNvPr>
          <p:cNvSpPr>
            <a:spLocks noGrp="1"/>
          </p:cNvSpPr>
          <p:nvPr>
            <p:ph type="ftr" sz="quarter" idx="11"/>
          </p:nvPr>
        </p:nvSpPr>
        <p:spPr/>
        <p:txBody>
          <a:bodyPr/>
          <a:lstStyle>
            <a:lvl1pPr>
              <a:defRPr>
                <a:solidFill>
                  <a:srgbClr val="930001"/>
                </a:solidFill>
              </a:defRPr>
            </a:lvl1pPr>
          </a:lstStyle>
          <a:p>
            <a:r>
              <a:rPr lang="en-US"/>
              <a:t>SUPRI-B</a:t>
            </a:r>
            <a:endParaRPr lang="ru-RU" dirty="0"/>
          </a:p>
        </p:txBody>
      </p:sp>
      <p:sp>
        <p:nvSpPr>
          <p:cNvPr id="7" name="Slide Number Placeholder 6">
            <a:extLst>
              <a:ext uri="{FF2B5EF4-FFF2-40B4-BE49-F238E27FC236}">
                <a16:creationId xmlns:a16="http://schemas.microsoft.com/office/drawing/2014/main" id="{9F55DF82-E668-2344-A69E-21F5CE23E300}"/>
              </a:ext>
            </a:extLst>
          </p:cNvPr>
          <p:cNvSpPr>
            <a:spLocks noGrp="1"/>
          </p:cNvSpPr>
          <p:nvPr>
            <p:ph type="sldNum" sz="quarter" idx="12"/>
          </p:nvPr>
        </p:nvSpPr>
        <p:spPr/>
        <p:txBody>
          <a:bodyPr/>
          <a:lstStyle>
            <a:lvl1pPr>
              <a:defRPr>
                <a:solidFill>
                  <a:srgbClr val="930001"/>
                </a:solidFill>
              </a:defRPr>
            </a:lvl1pPr>
          </a:lstStyle>
          <a:p>
            <a:fld id="{46F21316-FEC6-F24D-BA95-63BCA72FB409}" type="slidenum">
              <a:rPr lang="ru-RU" smtClean="0"/>
              <a:pPr/>
              <a:t>‹#›</a:t>
            </a:fld>
            <a:endParaRPr lang="ru-RU" dirty="0"/>
          </a:p>
        </p:txBody>
      </p:sp>
      <p:sp>
        <p:nvSpPr>
          <p:cNvPr id="8" name="Rectangle 7">
            <a:extLst>
              <a:ext uri="{FF2B5EF4-FFF2-40B4-BE49-F238E27FC236}">
                <a16:creationId xmlns:a16="http://schemas.microsoft.com/office/drawing/2014/main" id="{19FE2B12-45CC-7A42-A104-BB309FE9BD51}"/>
              </a:ext>
            </a:extLst>
          </p:cNvPr>
          <p:cNvSpPr/>
          <p:nvPr userDrawn="1"/>
        </p:nvSpPr>
        <p:spPr>
          <a:xfrm>
            <a:off x="0" y="1"/>
            <a:ext cx="6096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335954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CCE1E-5323-FC41-8077-E777DE20F4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3A547D5C-55A7-EC4B-9E28-4227BC8D4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3BF2368-FAA2-4D44-90CE-45CCE5864C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4F2555-4A74-964F-9048-F99CE0789CF6}"/>
              </a:ext>
            </a:extLst>
          </p:cNvPr>
          <p:cNvSpPr>
            <a:spLocks noGrp="1"/>
          </p:cNvSpPr>
          <p:nvPr>
            <p:ph type="dt" sz="half" idx="10"/>
          </p:nvPr>
        </p:nvSpPr>
        <p:spPr/>
        <p:txBody>
          <a:bodyPr/>
          <a:lstStyle>
            <a:lvl1pPr>
              <a:defRPr>
                <a:solidFill>
                  <a:srgbClr val="930001"/>
                </a:solidFill>
              </a:defRPr>
            </a:lvl1pPr>
          </a:lstStyle>
          <a:p>
            <a:r>
              <a:rPr lang="ru-RU"/>
              <a:t>30th April 2018</a:t>
            </a:r>
            <a:endParaRPr lang="ru-RU" dirty="0"/>
          </a:p>
        </p:txBody>
      </p:sp>
      <p:sp>
        <p:nvSpPr>
          <p:cNvPr id="6" name="Footer Placeholder 5">
            <a:extLst>
              <a:ext uri="{FF2B5EF4-FFF2-40B4-BE49-F238E27FC236}">
                <a16:creationId xmlns:a16="http://schemas.microsoft.com/office/drawing/2014/main" id="{10EDB867-D131-B74E-8AE8-C3F6386647E4}"/>
              </a:ext>
            </a:extLst>
          </p:cNvPr>
          <p:cNvSpPr>
            <a:spLocks noGrp="1"/>
          </p:cNvSpPr>
          <p:nvPr>
            <p:ph type="ftr" sz="quarter" idx="11"/>
          </p:nvPr>
        </p:nvSpPr>
        <p:spPr/>
        <p:txBody>
          <a:bodyPr/>
          <a:lstStyle>
            <a:lvl1pPr>
              <a:defRPr>
                <a:solidFill>
                  <a:srgbClr val="930001"/>
                </a:solidFill>
              </a:defRPr>
            </a:lvl1pPr>
          </a:lstStyle>
          <a:p>
            <a:r>
              <a:rPr lang="en-US"/>
              <a:t>SUPRI-B</a:t>
            </a:r>
            <a:endParaRPr lang="ru-RU" dirty="0"/>
          </a:p>
        </p:txBody>
      </p:sp>
      <p:sp>
        <p:nvSpPr>
          <p:cNvPr id="7" name="Slide Number Placeholder 6">
            <a:extLst>
              <a:ext uri="{FF2B5EF4-FFF2-40B4-BE49-F238E27FC236}">
                <a16:creationId xmlns:a16="http://schemas.microsoft.com/office/drawing/2014/main" id="{8FA52984-D896-F24C-B59A-5CC5954F67BC}"/>
              </a:ext>
            </a:extLst>
          </p:cNvPr>
          <p:cNvSpPr>
            <a:spLocks noGrp="1"/>
          </p:cNvSpPr>
          <p:nvPr>
            <p:ph type="sldNum" sz="quarter" idx="12"/>
          </p:nvPr>
        </p:nvSpPr>
        <p:spPr/>
        <p:txBody>
          <a:bodyPr/>
          <a:lstStyle>
            <a:lvl1pPr>
              <a:defRPr>
                <a:solidFill>
                  <a:srgbClr val="930001"/>
                </a:solidFill>
              </a:defRPr>
            </a:lvl1pPr>
          </a:lstStyle>
          <a:p>
            <a:fld id="{46F21316-FEC6-F24D-BA95-63BCA72FB409}" type="slidenum">
              <a:rPr lang="ru-RU" smtClean="0"/>
              <a:pPr/>
              <a:t>‹#›</a:t>
            </a:fld>
            <a:endParaRPr lang="ru-RU" dirty="0"/>
          </a:p>
        </p:txBody>
      </p:sp>
      <p:sp>
        <p:nvSpPr>
          <p:cNvPr id="8" name="Rectangle 7">
            <a:extLst>
              <a:ext uri="{FF2B5EF4-FFF2-40B4-BE49-F238E27FC236}">
                <a16:creationId xmlns:a16="http://schemas.microsoft.com/office/drawing/2014/main" id="{73B6E285-4065-F84E-AA52-C8D63DCDB8F5}"/>
              </a:ext>
            </a:extLst>
          </p:cNvPr>
          <p:cNvSpPr/>
          <p:nvPr userDrawn="1"/>
        </p:nvSpPr>
        <p:spPr>
          <a:xfrm>
            <a:off x="0" y="1"/>
            <a:ext cx="6096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496729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DFB97-15F7-304D-923D-0C55806C47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43DC2F35-F802-0543-9E95-A61C030F9B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C74A5644-81C0-854E-9BF5-7A979F8588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930001"/>
                </a:solidFill>
              </a:defRPr>
            </a:lvl1pPr>
          </a:lstStyle>
          <a:p>
            <a:r>
              <a:rPr lang="ru-RU"/>
              <a:t>30th April 2018</a:t>
            </a:r>
            <a:endParaRPr lang="ru-RU" dirty="0"/>
          </a:p>
        </p:txBody>
      </p:sp>
      <p:sp>
        <p:nvSpPr>
          <p:cNvPr id="5" name="Footer Placeholder 4">
            <a:extLst>
              <a:ext uri="{FF2B5EF4-FFF2-40B4-BE49-F238E27FC236}">
                <a16:creationId xmlns:a16="http://schemas.microsoft.com/office/drawing/2014/main" id="{CA945E27-0D4B-C643-BC57-56CA56195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930001"/>
                </a:solidFill>
              </a:defRPr>
            </a:lvl1pPr>
          </a:lstStyle>
          <a:p>
            <a:r>
              <a:rPr lang="en-US" dirty="0"/>
              <a:t>SUPRI-B</a:t>
            </a:r>
            <a:endParaRPr lang="ru-RU" dirty="0"/>
          </a:p>
        </p:txBody>
      </p:sp>
      <p:sp>
        <p:nvSpPr>
          <p:cNvPr id="6" name="Slide Number Placeholder 5">
            <a:extLst>
              <a:ext uri="{FF2B5EF4-FFF2-40B4-BE49-F238E27FC236}">
                <a16:creationId xmlns:a16="http://schemas.microsoft.com/office/drawing/2014/main" id="{B7CA7F74-0AB1-1B44-AC8E-768C0B0A0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930001"/>
                </a:solidFill>
              </a:defRPr>
            </a:lvl1pPr>
          </a:lstStyle>
          <a:p>
            <a:fld id="{46F21316-FEC6-F24D-BA95-63BCA72FB409}" type="slidenum">
              <a:rPr lang="ru-RU" smtClean="0"/>
              <a:pPr/>
              <a:t>‹#›</a:t>
            </a:fld>
            <a:endParaRPr lang="ru-RU" dirty="0"/>
          </a:p>
        </p:txBody>
      </p:sp>
      <p:sp>
        <p:nvSpPr>
          <p:cNvPr id="7" name="Rectangle 6">
            <a:extLst>
              <a:ext uri="{FF2B5EF4-FFF2-40B4-BE49-F238E27FC236}">
                <a16:creationId xmlns:a16="http://schemas.microsoft.com/office/drawing/2014/main" id="{335AEEBD-CD40-454A-B1A1-1DFE2453C963}"/>
              </a:ext>
            </a:extLst>
          </p:cNvPr>
          <p:cNvSpPr/>
          <p:nvPr userDrawn="1"/>
        </p:nvSpPr>
        <p:spPr>
          <a:xfrm>
            <a:off x="0" y="1"/>
            <a:ext cx="6096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spTree>
    <p:extLst>
      <p:ext uri="{BB962C8B-B14F-4D97-AF65-F5344CB8AC3E}">
        <p14:creationId xmlns:p14="http://schemas.microsoft.com/office/powerpoint/2010/main" val="4022334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null)"/><Relationship Id="rId5" Type="http://schemas.openxmlformats.org/officeDocument/2006/relationships/image" Target="../media/image23.(nul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nul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microsoft.com/office/2007/relationships/media" Target="file:////Users/terekhov/Documents/Papers/Reports/cfd-weekend2/movs/obstacles10.mov" TargetMode="External"/><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file:////Users/terekhov/Documents/Papers/Reports/cfd-weekend2/movs/ff_swat2.avi" TargetMode="External"/><Relationship Id="rId11" Type="http://schemas.openxmlformats.org/officeDocument/2006/relationships/image" Target="../media/image5.png"/><Relationship Id="rId5" Type="http://schemas.microsoft.com/office/2007/relationships/media" Target="file:////Users/terekhov/Documents/Papers/Reports/cfd-weekend2/movs/ff_swat2.avi" TargetMode="External"/><Relationship Id="rId10" Type="http://schemas.openxmlformats.org/officeDocument/2006/relationships/image" Target="../media/image4.png"/><Relationship Id="rId4" Type="http://schemas.openxmlformats.org/officeDocument/2006/relationships/video" Target="file:////Users/terekhov/Documents/Papers/Reports/cfd-weekend2/movs/obstacles10.mov" TargetMode="Externa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dx.doi.org/10.1016/0021-9991(81)90158-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dx.doi.org/10.1007/s10596-005-5665-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1981200" y="2254251"/>
            <a:ext cx="8229600" cy="823913"/>
          </a:xfrm>
        </p:spPr>
        <p:txBody>
          <a:bodyPr/>
          <a:lstStyle/>
          <a:p>
            <a:r>
              <a:rPr lang="en-US" altLang="ru-RU" sz="3200" dirty="0">
                <a:latin typeface="Arial" panose="020B0604020202020204" pitchFamily="34" charset="0"/>
              </a:rPr>
              <a:t>Nonlinear Finite Volume Methods For Coupled Problems</a:t>
            </a:r>
          </a:p>
        </p:txBody>
      </p:sp>
      <p:sp>
        <p:nvSpPr>
          <p:cNvPr id="3" name="Text Placeholder 2"/>
          <p:cNvSpPr>
            <a:spLocks noGrp="1"/>
          </p:cNvSpPr>
          <p:nvPr>
            <p:ph type="body" sz="quarter" idx="18"/>
          </p:nvPr>
        </p:nvSpPr>
        <p:spPr>
          <a:xfrm>
            <a:off x="3127375" y="4460875"/>
            <a:ext cx="6059488" cy="781050"/>
          </a:xfrm>
        </p:spPr>
        <p:txBody>
          <a:bodyPr/>
          <a:lstStyle/>
          <a:p>
            <a:pPr marL="0" indent="0"/>
            <a:r>
              <a:rPr lang="en-US" altLang="ru-RU" dirty="0">
                <a:solidFill>
                  <a:srgbClr val="595959"/>
                </a:solidFill>
                <a:latin typeface="Arial" panose="020B0604020202020204" pitchFamily="34" charset="0"/>
              </a:rPr>
              <a:t>35</a:t>
            </a:r>
            <a:r>
              <a:rPr lang="en-US" altLang="ru-RU" baseline="30000" dirty="0">
                <a:solidFill>
                  <a:srgbClr val="595959"/>
                </a:solidFill>
                <a:latin typeface="Arial" panose="020B0604020202020204" pitchFamily="34" charset="0"/>
              </a:rPr>
              <a:t>th</a:t>
            </a:r>
            <a:r>
              <a:rPr lang="en-US" altLang="ru-RU" dirty="0">
                <a:solidFill>
                  <a:srgbClr val="595959"/>
                </a:solidFill>
                <a:latin typeface="Arial" panose="020B0604020202020204" pitchFamily="34" charset="0"/>
              </a:rPr>
              <a:t> SUPRI-B Annual Meeting</a:t>
            </a:r>
          </a:p>
        </p:txBody>
      </p:sp>
      <p:sp>
        <p:nvSpPr>
          <p:cNvPr id="4" name="Subtitle 3"/>
          <p:cNvSpPr>
            <a:spLocks noGrp="1"/>
          </p:cNvSpPr>
          <p:nvPr>
            <p:ph type="subTitle" idx="1"/>
          </p:nvPr>
        </p:nvSpPr>
        <p:spPr>
          <a:xfrm>
            <a:off x="1981200" y="3078163"/>
            <a:ext cx="8229600" cy="615950"/>
          </a:xfrm>
        </p:spPr>
        <p:txBody>
          <a:bodyPr/>
          <a:lstStyle/>
          <a:p>
            <a:r>
              <a:rPr lang="en-US" altLang="ru-RU" cap="none" dirty="0">
                <a:solidFill>
                  <a:srgbClr val="8C3C23"/>
                </a:solidFill>
                <a:latin typeface="Arial" panose="020B0604020202020204" pitchFamily="34" charset="0"/>
              </a:rPr>
              <a:t>Kirill Terekhov, Yuri </a:t>
            </a:r>
            <a:r>
              <a:rPr lang="en-US" altLang="ru-RU" cap="none" dirty="0" err="1">
                <a:solidFill>
                  <a:srgbClr val="8C3C23"/>
                </a:solidFill>
                <a:latin typeface="Arial" panose="020B0604020202020204" pitchFamily="34" charset="0"/>
              </a:rPr>
              <a:t>Vassilevski</a:t>
            </a:r>
            <a:r>
              <a:rPr lang="en-US" altLang="ru-RU" cap="none" dirty="0">
                <a:solidFill>
                  <a:srgbClr val="8C3C23"/>
                </a:solidFill>
                <a:latin typeface="Arial" panose="020B0604020202020204" pitchFamily="34" charset="0"/>
              </a:rPr>
              <a:t>, </a:t>
            </a:r>
            <a:r>
              <a:rPr lang="en-US" altLang="ru-RU" cap="none" dirty="0" err="1">
                <a:solidFill>
                  <a:srgbClr val="8C3C23"/>
                </a:solidFill>
                <a:latin typeface="Arial" panose="020B0604020202020204" pitchFamily="34" charset="0"/>
              </a:rPr>
              <a:t>Hamdi</a:t>
            </a:r>
            <a:r>
              <a:rPr lang="en-US" altLang="ru-RU" cap="none" dirty="0">
                <a:solidFill>
                  <a:srgbClr val="8C3C23"/>
                </a:solidFill>
                <a:latin typeface="Arial" panose="020B0604020202020204" pitchFamily="34" charset="0"/>
              </a:rPr>
              <a:t> </a:t>
            </a:r>
            <a:r>
              <a:rPr lang="en-US" altLang="ru-RU" cap="none" dirty="0" err="1">
                <a:solidFill>
                  <a:srgbClr val="8C3C23"/>
                </a:solidFill>
                <a:latin typeface="Arial" panose="020B0604020202020204" pitchFamily="34" charset="0"/>
              </a:rPr>
              <a:t>Tchelepi</a:t>
            </a:r>
            <a:endParaRPr lang="en-US" altLang="ru-RU" cap="none" dirty="0">
              <a:solidFill>
                <a:srgbClr val="8C3C23"/>
              </a:solidFill>
              <a:latin typeface="Arial" panose="020B0604020202020204" pitchFamily="34" charset="0"/>
            </a:endParaRPr>
          </a:p>
        </p:txBody>
      </p:sp>
    </p:spTree>
    <p:extLst>
      <p:ext uri="{BB962C8B-B14F-4D97-AF65-F5344CB8AC3E}">
        <p14:creationId xmlns:p14="http://schemas.microsoft.com/office/powerpoint/2010/main" val="3552346486"/>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7EFD-7E89-0C40-B69F-692363ECCE78}"/>
              </a:ext>
            </a:extLst>
          </p:cNvPr>
          <p:cNvSpPr>
            <a:spLocks noGrp="1"/>
          </p:cNvSpPr>
          <p:nvPr>
            <p:ph type="title"/>
          </p:nvPr>
        </p:nvSpPr>
        <p:spPr/>
        <p:txBody>
          <a:bodyPr/>
          <a:lstStyle/>
          <a:p>
            <a:r>
              <a:rPr lang="en-US" dirty="0"/>
              <a:t>Nonlinear convex combination</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7EE3F7-BAFA-EA40-9DA8-4166395DF22F}"/>
                  </a:ext>
                </a:extLst>
              </p:cNvPr>
              <p:cNvSpPr>
                <a:spLocks noGrp="1"/>
              </p:cNvSpPr>
              <p:nvPr>
                <p:ph sz="half" idx="1"/>
              </p:nvPr>
            </p:nvSpPr>
            <p:spPr/>
            <p:txBody>
              <a:bodyPr>
                <a:normAutofit/>
              </a:bodyPr>
              <a:lstStyle/>
              <a:p>
                <a:pPr marL="0" indent="0">
                  <a:buNone/>
                </a:pPr>
                <a:r>
                  <a:rPr lang="en-US" b="1" dirty="0"/>
                  <a:t>Positivity of the solution:</a:t>
                </a:r>
              </a:p>
              <a:p>
                <a:pPr marL="0" indent="0">
                  <a:buNone/>
                </a:pPr>
                <a:endParaRPr lang="en-US"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ru-RU" sz="2000" i="1" smtClean="0">
                              <a:latin typeface="Cambria Math" panose="02040503050406030204" pitchFamily="18" charset="0"/>
                              <a:ea typeface="Cambria Math" panose="02040503050406030204" pitchFamily="18" charset="0"/>
                            </a:rPr>
                          </m:ctrlPr>
                        </m:sSubPr>
                        <m:e>
                          <m:r>
                            <a:rPr lang="ru-RU"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2</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,4</m:t>
                              </m:r>
                            </m:sub>
                          </m:sSub>
                        </m:num>
                        <m:den>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,4</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,2</m:t>
                              </m:r>
                            </m:sub>
                          </m:sSub>
                        </m:den>
                      </m:f>
                    </m:oMath>
                  </m:oMathPara>
                </a14:m>
                <a:endParaRPr lang="ru-RU" sz="2000" dirty="0"/>
              </a:p>
              <a:p>
                <a:pPr marL="0" indent="0">
                  <a:buNone/>
                </a:pPr>
                <a:endParaRPr lang="en-US"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ru-RU" sz="2000" i="1" smtClean="0">
                              <a:latin typeface="Cambria Math" panose="02040503050406030204" pitchFamily="18" charset="0"/>
                              <a:ea typeface="Cambria Math" panose="02040503050406030204" pitchFamily="18" charset="0"/>
                            </a:rPr>
                          </m:ctrlPr>
                        </m:sSubPr>
                        <m:e>
                          <m:r>
                            <a:rPr lang="ru-RU"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,2</m:t>
                              </m:r>
                            </m:sub>
                          </m:sSub>
                        </m:num>
                        <m:den>
                          <m:sSub>
                            <m:sSubPr>
                              <m:ctrlPr>
                                <a:rPr lang="en-US" sz="2000" i="1">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2</m:t>
                              </m:r>
                            </m:sub>
                          </m:sSub>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,4</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ea typeface="Cambria Math" panose="02040503050406030204" pitchFamily="18" charset="0"/>
                                </a:rPr>
                                <m:t>1</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,2</m:t>
                              </m:r>
                            </m:sub>
                          </m:sSub>
                        </m:den>
                      </m:f>
                    </m:oMath>
                  </m:oMathPara>
                </a14:m>
                <a:endParaRPr lang="ru-RU" sz="2000" dirty="0"/>
              </a:p>
              <a:p>
                <a:endParaRPr lang="en-US" dirty="0"/>
              </a:p>
              <a:p>
                <a:r>
                  <a:rPr lang="en-US" dirty="0"/>
                  <a:t>Results in </a:t>
                </a:r>
                <a:r>
                  <a:rPr lang="en-US" i="1" dirty="0">
                    <a:solidFill>
                      <a:srgbClr val="930001"/>
                    </a:solidFill>
                  </a:rPr>
                  <a:t>monotone</a:t>
                </a:r>
                <a:r>
                  <a:rPr lang="en-US" dirty="0"/>
                  <a:t> matrix</a:t>
                </a:r>
                <a:endParaRPr lang="ru-RU" dirty="0"/>
              </a:p>
            </p:txBody>
          </p:sp>
        </mc:Choice>
        <mc:Fallback>
          <p:sp>
            <p:nvSpPr>
              <p:cNvPr id="3" name="Content Placeholder 2">
                <a:extLst>
                  <a:ext uri="{FF2B5EF4-FFF2-40B4-BE49-F238E27FC236}">
                    <a16:creationId xmlns:a16="http://schemas.microsoft.com/office/drawing/2014/main" id="{C97EE3F7-BAFA-EA40-9DA8-4166395DF22F}"/>
                  </a:ext>
                </a:extLst>
              </p:cNvPr>
              <p:cNvSpPr>
                <a:spLocks noGrp="1" noRot="1" noChangeAspect="1" noMove="1" noResize="1" noEditPoints="1" noAdjustHandles="1" noChangeArrowheads="1" noChangeShapeType="1" noTextEdit="1"/>
              </p:cNvSpPr>
              <p:nvPr>
                <p:ph sz="half" idx="1"/>
              </p:nvPr>
            </p:nvSpPr>
            <p:spPr>
              <a:blipFill>
                <a:blip r:embed="rId3"/>
                <a:stretch>
                  <a:fillRect l="-2200" t="-263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0CFF052-6D18-1B41-BE21-CAB6DD5798F3}"/>
                  </a:ext>
                </a:extLst>
              </p:cNvPr>
              <p:cNvSpPr>
                <a:spLocks noGrp="1"/>
              </p:cNvSpPr>
              <p:nvPr>
                <p:ph sz="half" idx="2"/>
              </p:nvPr>
            </p:nvSpPr>
            <p:spPr/>
            <p:txBody>
              <a:bodyPr>
                <a:normAutofit/>
              </a:bodyPr>
              <a:lstStyle/>
              <a:p>
                <a:pPr marL="0" indent="0">
                  <a:buNone/>
                </a:pPr>
                <a:r>
                  <a:rPr lang="en-US" b="1" dirty="0"/>
                  <a:t>Discrete maximum principle:</a:t>
                </a:r>
              </a:p>
              <a:p>
                <a:pPr marL="0" indent="0">
                  <a:buNone/>
                </a:pPr>
                <a:endParaRPr lang="en-US"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ru-RU" sz="2000" i="1">
                              <a:latin typeface="Cambria Math" panose="02040503050406030204" pitchFamily="18" charset="0"/>
                            </a:rPr>
                          </m:ctrlPr>
                        </m:sSubPr>
                        <m:e>
                          <m:r>
                            <a:rPr lang="ru-RU"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solidFill>
                                    <a:schemeClr val="accent6"/>
                                  </a:solidFill>
                                  <a:latin typeface="Cambria Math" panose="02040503050406030204" pitchFamily="18" charset="0"/>
                                </a:rPr>
                              </m:ctrlPr>
                            </m:sSubPr>
                            <m:e>
                              <m:r>
                                <a:rPr lang="en-US" sz="2000" i="1">
                                  <a:solidFill>
                                    <a:schemeClr val="accent6"/>
                                  </a:solidFill>
                                  <a:latin typeface="Cambria Math" panose="02040503050406030204" pitchFamily="18" charset="0"/>
                                </a:rPr>
                                <m:t>𝑞</m:t>
                              </m:r>
                            </m:e>
                            <m:sub>
                              <m:r>
                                <a:rPr lang="en-US" sz="2000" i="1">
                                  <a:solidFill>
                                    <a:schemeClr val="accent6"/>
                                  </a:solidFill>
                                  <a:latin typeface="Cambria Math" panose="02040503050406030204" pitchFamily="18" charset="0"/>
                                  <a:ea typeface="Cambria Math" panose="02040503050406030204" pitchFamily="18" charset="0"/>
                                </a:rPr>
                                <m:t>𝜏</m:t>
                              </m:r>
                              <m:r>
                                <a:rPr lang="en-US" sz="2000" i="1">
                                  <a:solidFill>
                                    <a:schemeClr val="accent6"/>
                                  </a:solidFill>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num>
                        <m:den>
                          <m:r>
                            <a:rPr lang="en-US" sz="2000" i="1">
                              <a:latin typeface="Cambria Math" panose="02040503050406030204" pitchFamily="18" charset="0"/>
                            </a:rPr>
                            <m:t>|</m:t>
                          </m:r>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panose="02040503050406030204" pitchFamily="18" charset="0"/>
                                </a:rPr>
                                <m:t>𝑞</m:t>
                              </m:r>
                            </m:e>
                            <m:sub>
                              <m:r>
                                <a:rPr lang="en-US" sz="2000" i="1">
                                  <a:solidFill>
                                    <a:schemeClr val="accent1"/>
                                  </a:solidFill>
                                  <a:latin typeface="Cambria Math" panose="02040503050406030204" pitchFamily="18" charset="0"/>
                                  <a:ea typeface="Cambria Math" panose="02040503050406030204" pitchFamily="18" charset="0"/>
                                </a:rPr>
                                <m:t>𝜏</m:t>
                              </m:r>
                              <m:r>
                                <a:rPr lang="en-US" sz="2000" i="1">
                                  <a:solidFill>
                                    <a:schemeClr val="accent1"/>
                                  </a:solidFill>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solidFill>
                                    <a:schemeClr val="accent6"/>
                                  </a:solidFill>
                                  <a:latin typeface="Cambria Math" panose="02040503050406030204" pitchFamily="18" charset="0"/>
                                </a:rPr>
                              </m:ctrlPr>
                            </m:sSubPr>
                            <m:e>
                              <m:r>
                                <a:rPr lang="en-US" sz="2000" i="1">
                                  <a:latin typeface="Cambria Math" panose="02040503050406030204" pitchFamily="18" charset="0"/>
                                </a:rPr>
                                <m:t>|</m:t>
                              </m:r>
                              <m:r>
                                <a:rPr lang="en-US" sz="2000" i="1">
                                  <a:solidFill>
                                    <a:schemeClr val="accent6"/>
                                  </a:solidFill>
                                  <a:latin typeface="Cambria Math" panose="02040503050406030204" pitchFamily="18" charset="0"/>
                                </a:rPr>
                                <m:t>𝑞</m:t>
                              </m:r>
                            </m:e>
                            <m:sub>
                              <m:r>
                                <a:rPr lang="en-US" sz="2000" i="1">
                                  <a:solidFill>
                                    <a:schemeClr val="accent6"/>
                                  </a:solidFill>
                                  <a:latin typeface="Cambria Math" panose="02040503050406030204" pitchFamily="18" charset="0"/>
                                  <a:ea typeface="Cambria Math" panose="02040503050406030204" pitchFamily="18" charset="0"/>
                                </a:rPr>
                                <m:t>𝜏</m:t>
                              </m:r>
                              <m:r>
                                <a:rPr lang="en-US" sz="2000" i="1">
                                  <a:solidFill>
                                    <a:schemeClr val="accent6"/>
                                  </a:solidFill>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m:oMathPara>
                </a14:m>
                <a:endParaRPr lang="en-US" sz="2000" i="1" dirty="0">
                  <a:latin typeface="Cambria Math" panose="02040503050406030204" pitchFamily="18" charset="0"/>
                  <a:ea typeface="Cambria Math" panose="02040503050406030204" pitchFamily="18" charset="0"/>
                </a:endParaRPr>
              </a:p>
              <a:p>
                <a:pPr marL="0" indent="0">
                  <a:buNone/>
                </a:pPr>
                <a:endParaRPr lang="en-US"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2</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panose="02040503050406030204" pitchFamily="18" charset="0"/>
                                </a:rPr>
                                <m:t>𝑞</m:t>
                              </m:r>
                            </m:e>
                            <m:sub>
                              <m:r>
                                <a:rPr lang="en-US" sz="2000" i="1">
                                  <a:solidFill>
                                    <a:schemeClr val="accent1"/>
                                  </a:solidFill>
                                  <a:latin typeface="Cambria Math" panose="02040503050406030204" pitchFamily="18" charset="0"/>
                                  <a:ea typeface="Cambria Math" panose="02040503050406030204" pitchFamily="18" charset="0"/>
                                </a:rPr>
                                <m:t>𝜏</m:t>
                              </m:r>
                              <m:r>
                                <a:rPr lang="en-US" sz="2000" i="1">
                                  <a:solidFill>
                                    <a:schemeClr val="accent1"/>
                                  </a:solidFill>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rPr>
                            <m:t>|</m:t>
                          </m:r>
                        </m:num>
                        <m:den>
                          <m:r>
                            <a:rPr lang="en-US" sz="2000" i="1">
                              <a:latin typeface="Cambria Math" panose="02040503050406030204" pitchFamily="18" charset="0"/>
                            </a:rPr>
                            <m:t>|</m:t>
                          </m:r>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panose="02040503050406030204" pitchFamily="18" charset="0"/>
                                </a:rPr>
                                <m:t>𝑞</m:t>
                              </m:r>
                            </m:e>
                            <m:sub>
                              <m:r>
                                <a:rPr lang="en-US" sz="2000" i="1">
                                  <a:solidFill>
                                    <a:schemeClr val="accent1"/>
                                  </a:solidFill>
                                  <a:latin typeface="Cambria Math" panose="02040503050406030204" pitchFamily="18" charset="0"/>
                                  <a:ea typeface="Cambria Math" panose="02040503050406030204" pitchFamily="18" charset="0"/>
                                </a:rPr>
                                <m:t>𝜏</m:t>
                              </m:r>
                              <m:r>
                                <a:rPr lang="en-US" sz="2000" i="1">
                                  <a:solidFill>
                                    <a:schemeClr val="accent1"/>
                                  </a:solidFill>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solidFill>
                                    <a:schemeClr val="accent6"/>
                                  </a:solidFill>
                                  <a:latin typeface="Cambria Math" panose="02040503050406030204" pitchFamily="18" charset="0"/>
                                </a:rPr>
                              </m:ctrlPr>
                            </m:sSubPr>
                            <m:e>
                              <m:r>
                                <a:rPr lang="en-US" sz="2000" i="1">
                                  <a:latin typeface="Cambria Math" panose="02040503050406030204" pitchFamily="18" charset="0"/>
                                </a:rPr>
                                <m:t>|</m:t>
                              </m:r>
                              <m:r>
                                <a:rPr lang="en-US" sz="2000" i="1">
                                  <a:solidFill>
                                    <a:schemeClr val="accent6"/>
                                  </a:solidFill>
                                  <a:latin typeface="Cambria Math" panose="02040503050406030204" pitchFamily="18" charset="0"/>
                                </a:rPr>
                                <m:t>𝑞</m:t>
                              </m:r>
                            </m:e>
                            <m:sub>
                              <m:r>
                                <a:rPr lang="en-US" sz="2000" i="1">
                                  <a:solidFill>
                                    <a:schemeClr val="accent6"/>
                                  </a:solidFill>
                                  <a:latin typeface="Cambria Math" panose="02040503050406030204" pitchFamily="18" charset="0"/>
                                  <a:ea typeface="Cambria Math" panose="02040503050406030204" pitchFamily="18" charset="0"/>
                                </a:rPr>
                                <m:t>𝜏</m:t>
                              </m:r>
                              <m:r>
                                <a:rPr lang="en-US" sz="2000" i="1">
                                  <a:solidFill>
                                    <a:schemeClr val="accent6"/>
                                  </a:solidFill>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en>
                      </m:f>
                    </m:oMath>
                  </m:oMathPara>
                </a14:m>
                <a:endParaRPr lang="en-US" sz="2000" dirty="0"/>
              </a:p>
              <a:p>
                <a:pPr marL="0" indent="0">
                  <a:buNone/>
                </a:pPr>
                <a:endParaRPr lang="en-US" dirty="0"/>
              </a:p>
              <a:p>
                <a:r>
                  <a:rPr lang="en-US" dirty="0"/>
                  <a:t>Results in </a:t>
                </a:r>
                <a:r>
                  <a:rPr lang="en-US" i="1" dirty="0">
                    <a:solidFill>
                      <a:srgbClr val="930001"/>
                    </a:solidFill>
                  </a:rPr>
                  <a:t>M</a:t>
                </a:r>
                <a:r>
                  <a:rPr lang="en-US" dirty="0"/>
                  <a:t>-matrix</a:t>
                </a:r>
                <a:endParaRPr lang="ru-RU" dirty="0"/>
              </a:p>
            </p:txBody>
          </p:sp>
        </mc:Choice>
        <mc:Fallback>
          <p:sp>
            <p:nvSpPr>
              <p:cNvPr id="4" name="Content Placeholder 3">
                <a:extLst>
                  <a:ext uri="{FF2B5EF4-FFF2-40B4-BE49-F238E27FC236}">
                    <a16:creationId xmlns:a16="http://schemas.microsoft.com/office/drawing/2014/main" id="{E0CFF052-6D18-1B41-BE21-CAB6DD5798F3}"/>
                  </a:ext>
                </a:extLst>
              </p:cNvPr>
              <p:cNvSpPr>
                <a:spLocks noGrp="1" noRot="1" noChangeAspect="1" noMove="1" noResize="1" noEditPoints="1" noAdjustHandles="1" noChangeArrowheads="1" noChangeShapeType="1" noTextEdit="1"/>
              </p:cNvSpPr>
              <p:nvPr>
                <p:ph sz="half" idx="2"/>
              </p:nvPr>
            </p:nvSpPr>
            <p:spPr>
              <a:blipFill>
                <a:blip r:embed="rId4"/>
                <a:stretch>
                  <a:fillRect l="-2200" t="-2632"/>
                </a:stretch>
              </a:blipFill>
            </p:spPr>
            <p:txBody>
              <a:bodyPr/>
              <a:lstStyle/>
              <a:p>
                <a:r>
                  <a:rPr lang="ru-RU">
                    <a:noFill/>
                  </a:rPr>
                  <a:t> </a:t>
                </a:r>
              </a:p>
            </p:txBody>
          </p:sp>
        </mc:Fallback>
      </mc:AlternateContent>
      <p:sp>
        <p:nvSpPr>
          <p:cNvPr id="5" name="Date Placeholder 4">
            <a:extLst>
              <a:ext uri="{FF2B5EF4-FFF2-40B4-BE49-F238E27FC236}">
                <a16:creationId xmlns:a16="http://schemas.microsoft.com/office/drawing/2014/main" id="{EC084B46-2965-F046-8FB7-DB7D99AE37B3}"/>
              </a:ext>
            </a:extLst>
          </p:cNvPr>
          <p:cNvSpPr>
            <a:spLocks noGrp="1"/>
          </p:cNvSpPr>
          <p:nvPr>
            <p:ph type="dt" sz="half" idx="10"/>
          </p:nvPr>
        </p:nvSpPr>
        <p:spPr/>
        <p:txBody>
          <a:bodyPr/>
          <a:lstStyle/>
          <a:p>
            <a:r>
              <a:rPr lang="ru-RU"/>
              <a:t>30th April 2018</a:t>
            </a:r>
            <a:endParaRPr lang="ru-RU" dirty="0"/>
          </a:p>
        </p:txBody>
      </p:sp>
      <p:sp>
        <p:nvSpPr>
          <p:cNvPr id="6" name="Footer Placeholder 5">
            <a:extLst>
              <a:ext uri="{FF2B5EF4-FFF2-40B4-BE49-F238E27FC236}">
                <a16:creationId xmlns:a16="http://schemas.microsoft.com/office/drawing/2014/main" id="{E6F0F684-A1CF-9F4F-BC96-B425B21FDB7C}"/>
              </a:ext>
            </a:extLst>
          </p:cNvPr>
          <p:cNvSpPr>
            <a:spLocks noGrp="1"/>
          </p:cNvSpPr>
          <p:nvPr>
            <p:ph type="ftr" sz="quarter" idx="11"/>
          </p:nvPr>
        </p:nvSpPr>
        <p:spPr/>
        <p:txBody>
          <a:bodyPr/>
          <a:lstStyle/>
          <a:p>
            <a:r>
              <a:rPr lang="en-US" dirty="0"/>
              <a:t>SUPRI-B</a:t>
            </a:r>
            <a:endParaRPr lang="ru-RU" dirty="0"/>
          </a:p>
        </p:txBody>
      </p:sp>
      <p:sp>
        <p:nvSpPr>
          <p:cNvPr id="7" name="Slide Number Placeholder 6">
            <a:extLst>
              <a:ext uri="{FF2B5EF4-FFF2-40B4-BE49-F238E27FC236}">
                <a16:creationId xmlns:a16="http://schemas.microsoft.com/office/drawing/2014/main" id="{18AED8BE-2CE6-D140-823D-EBBAC181F717}"/>
              </a:ext>
            </a:extLst>
          </p:cNvPr>
          <p:cNvSpPr>
            <a:spLocks noGrp="1"/>
          </p:cNvSpPr>
          <p:nvPr>
            <p:ph type="sldNum" sz="quarter" idx="12"/>
          </p:nvPr>
        </p:nvSpPr>
        <p:spPr/>
        <p:txBody>
          <a:bodyPr/>
          <a:lstStyle/>
          <a:p>
            <a:fld id="{46F21316-FEC6-F24D-BA95-63BCA72FB409}" type="slidenum">
              <a:rPr lang="ru-RU" smtClean="0"/>
              <a:pPr/>
              <a:t>10</a:t>
            </a:fld>
            <a:endParaRPr lang="ru-RU"/>
          </a:p>
        </p:txBody>
      </p:sp>
      <p:sp>
        <p:nvSpPr>
          <p:cNvPr id="8" name="TextBox 7">
            <a:extLst>
              <a:ext uri="{FF2B5EF4-FFF2-40B4-BE49-F238E27FC236}">
                <a16:creationId xmlns:a16="http://schemas.microsoft.com/office/drawing/2014/main" id="{42BE2555-5D1A-BF4B-9A5C-EB7664586743}"/>
              </a:ext>
            </a:extLst>
          </p:cNvPr>
          <p:cNvSpPr txBox="1"/>
          <p:nvPr/>
        </p:nvSpPr>
        <p:spPr>
          <a:xfrm>
            <a:off x="838200" y="6043777"/>
            <a:ext cx="11023600" cy="307777"/>
          </a:xfrm>
          <a:prstGeom prst="rect">
            <a:avLst/>
          </a:prstGeom>
          <a:noFill/>
        </p:spPr>
        <p:txBody>
          <a:bodyPr wrap="square" rtlCol="0">
            <a:spAutoFit/>
          </a:bodyPr>
          <a:lstStyle/>
          <a:p>
            <a:r>
              <a:rPr lang="en-US" sz="1400" dirty="0" err="1"/>
              <a:t>Varga</a:t>
            </a:r>
            <a:r>
              <a:rPr lang="en-US" sz="1400" dirty="0"/>
              <a:t> “Iterative Matrix Analysis”,</a:t>
            </a:r>
            <a:r>
              <a:rPr lang="ru-RU" sz="1400" dirty="0"/>
              <a:t> </a:t>
            </a:r>
            <a:r>
              <a:rPr lang="en-US" sz="1400" dirty="0"/>
              <a:t>1962</a:t>
            </a:r>
            <a:endParaRPr lang="ru-RU" sz="1400" dirty="0"/>
          </a:p>
        </p:txBody>
      </p:sp>
    </p:spTree>
    <p:extLst>
      <p:ext uri="{BB962C8B-B14F-4D97-AF65-F5344CB8AC3E}">
        <p14:creationId xmlns:p14="http://schemas.microsoft.com/office/powerpoint/2010/main" val="82650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F7CA-DAFF-0945-86C3-CC8F3F839D43}"/>
              </a:ext>
            </a:extLst>
          </p:cNvPr>
          <p:cNvSpPr>
            <a:spLocks noGrp="1"/>
          </p:cNvSpPr>
          <p:nvPr>
            <p:ph type="title"/>
          </p:nvPr>
        </p:nvSpPr>
        <p:spPr/>
        <p:txBody>
          <a:bodyPr/>
          <a:lstStyle/>
          <a:p>
            <a:r>
              <a:rPr lang="en-US" dirty="0"/>
              <a:t>Overview</a:t>
            </a:r>
            <a:endParaRPr lang="ru-RU" dirty="0"/>
          </a:p>
        </p:txBody>
      </p:sp>
      <p:sp>
        <p:nvSpPr>
          <p:cNvPr id="4" name="Date Placeholder 3">
            <a:extLst>
              <a:ext uri="{FF2B5EF4-FFF2-40B4-BE49-F238E27FC236}">
                <a16:creationId xmlns:a16="http://schemas.microsoft.com/office/drawing/2014/main" id="{63E54395-699E-764E-BA6F-CE5CD11031A4}"/>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D5DC691F-CDA4-CD47-8ECB-07037829EF6F}"/>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DFCE6D5C-4257-D244-A3E7-A8FEED4FD0DE}"/>
              </a:ext>
            </a:extLst>
          </p:cNvPr>
          <p:cNvSpPr>
            <a:spLocks noGrp="1"/>
          </p:cNvSpPr>
          <p:nvPr>
            <p:ph type="sldNum" sz="quarter" idx="12"/>
          </p:nvPr>
        </p:nvSpPr>
        <p:spPr/>
        <p:txBody>
          <a:bodyPr/>
          <a:lstStyle/>
          <a:p>
            <a:fld id="{46F21316-FEC6-F24D-BA95-63BCA72FB409}" type="slidenum">
              <a:rPr lang="ru-RU" smtClean="0"/>
              <a:pPr/>
              <a:t>11</a:t>
            </a:fld>
            <a:endParaRPr lang="ru-RU"/>
          </a:p>
        </p:txBody>
      </p:sp>
      <p:graphicFrame>
        <p:nvGraphicFramePr>
          <p:cNvPr id="9" name="Content Placeholder 3">
            <a:extLst>
              <a:ext uri="{FF2B5EF4-FFF2-40B4-BE49-F238E27FC236}">
                <a16:creationId xmlns:a16="http://schemas.microsoft.com/office/drawing/2014/main" id="{0F215977-FD4E-1745-9A78-35DAA2B5927F}"/>
              </a:ext>
            </a:extLst>
          </p:cNvPr>
          <p:cNvGraphicFramePr>
            <a:graphicFrameLocks noGrp="1"/>
          </p:cNvGraphicFramePr>
          <p:nvPr>
            <p:ph sz="quarter" idx="10"/>
            <p:extLst>
              <p:ext uri="{D42A27DB-BD31-4B8C-83A1-F6EECF244321}">
                <p14:modId xmlns:p14="http://schemas.microsoft.com/office/powerpoint/2010/main" val="1289742929"/>
              </p:ext>
            </p:extLst>
          </p:nvPr>
        </p:nvGraphicFramePr>
        <p:xfrm>
          <a:off x="2593051" y="1758090"/>
          <a:ext cx="7604853" cy="2488473"/>
        </p:xfrm>
        <a:graphic>
          <a:graphicData uri="http://schemas.openxmlformats.org/drawingml/2006/table">
            <a:tbl>
              <a:tblPr firstRow="1" bandRow="1">
                <a:tableStyleId>{0E3FDE45-AF77-4B5C-9715-49D594BDF05E}</a:tableStyleId>
              </a:tblPr>
              <a:tblGrid>
                <a:gridCol w="1803532">
                  <a:extLst>
                    <a:ext uri="{9D8B030D-6E8A-4147-A177-3AD203B41FA5}">
                      <a16:colId xmlns:a16="http://schemas.microsoft.com/office/drawing/2014/main" val="20000"/>
                    </a:ext>
                  </a:extLst>
                </a:gridCol>
                <a:gridCol w="1386075">
                  <a:extLst>
                    <a:ext uri="{9D8B030D-6E8A-4147-A177-3AD203B41FA5}">
                      <a16:colId xmlns:a16="http://schemas.microsoft.com/office/drawing/2014/main" val="20001"/>
                    </a:ext>
                  </a:extLst>
                </a:gridCol>
                <a:gridCol w="1384663">
                  <a:extLst>
                    <a:ext uri="{9D8B030D-6E8A-4147-A177-3AD203B41FA5}">
                      <a16:colId xmlns:a16="http://schemas.microsoft.com/office/drawing/2014/main" val="20002"/>
                    </a:ext>
                  </a:extLst>
                </a:gridCol>
                <a:gridCol w="1619794">
                  <a:extLst>
                    <a:ext uri="{9D8B030D-6E8A-4147-A177-3AD203B41FA5}">
                      <a16:colId xmlns:a16="http://schemas.microsoft.com/office/drawing/2014/main" val="20003"/>
                    </a:ext>
                  </a:extLst>
                </a:gridCol>
                <a:gridCol w="1410789">
                  <a:extLst>
                    <a:ext uri="{9D8B030D-6E8A-4147-A177-3AD203B41FA5}">
                      <a16:colId xmlns:a16="http://schemas.microsoft.com/office/drawing/2014/main" val="20004"/>
                    </a:ext>
                  </a:extLst>
                </a:gridCol>
              </a:tblGrid>
              <a:tr h="370840">
                <a:tc>
                  <a:txBody>
                    <a:bodyPr/>
                    <a:lstStyle/>
                    <a:p>
                      <a:endParaRPr lang="ru-RU" dirty="0">
                        <a:solidFill>
                          <a:schemeClr val="bg1"/>
                        </a:solidFill>
                        <a:latin typeface="Calibri" panose="020F0502020204030204" pitchFamily="34" charset="0"/>
                        <a:cs typeface="Calibri" panose="020F0502020204030204" pitchFamily="34" charset="0"/>
                      </a:endParaRPr>
                    </a:p>
                  </a:txBody>
                  <a:tcPr>
                    <a:solidFill>
                      <a:srgbClr val="8C3C23"/>
                    </a:solidFill>
                  </a:tcPr>
                </a:tc>
                <a:tc>
                  <a:txBody>
                    <a:bodyPr/>
                    <a:lstStyle/>
                    <a:p>
                      <a:pPr algn="ctr"/>
                      <a:r>
                        <a:rPr lang="en-US" dirty="0">
                          <a:solidFill>
                            <a:schemeClr val="bg1"/>
                          </a:solidFill>
                        </a:rPr>
                        <a:t>TPFA</a:t>
                      </a:r>
                      <a:endParaRPr lang="ru-RU" dirty="0">
                        <a:solidFill>
                          <a:schemeClr val="bg1"/>
                        </a:solidFill>
                        <a:latin typeface="Calibri" panose="020F0502020204030204" pitchFamily="34" charset="0"/>
                        <a:cs typeface="Calibri" panose="020F0502020204030204" pitchFamily="34" charset="0"/>
                      </a:endParaRPr>
                    </a:p>
                  </a:txBody>
                  <a:tcPr>
                    <a:solidFill>
                      <a:srgbClr val="8C3C23"/>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MPFA</a:t>
                      </a:r>
                      <a:endParaRPr lang="ru-RU" dirty="0">
                        <a:solidFill>
                          <a:schemeClr val="bg1"/>
                        </a:solidFill>
                        <a:latin typeface="Calibri" panose="020F0502020204030204" pitchFamily="34" charset="0"/>
                        <a:cs typeface="Calibri" panose="020F0502020204030204" pitchFamily="34" charset="0"/>
                      </a:endParaRPr>
                    </a:p>
                  </a:txBody>
                  <a:tcPr>
                    <a:solidFill>
                      <a:srgbClr val="8C3C23"/>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NTPFA</a:t>
                      </a:r>
                      <a:endParaRPr lang="ru-RU" dirty="0">
                        <a:solidFill>
                          <a:schemeClr val="bg1"/>
                        </a:solidFill>
                        <a:latin typeface="Calibri" panose="020F0502020204030204" pitchFamily="34" charset="0"/>
                        <a:cs typeface="Calibri" panose="020F0502020204030204" pitchFamily="34" charset="0"/>
                      </a:endParaRPr>
                    </a:p>
                  </a:txBody>
                  <a:tcPr>
                    <a:solidFill>
                      <a:srgbClr val="8C3C23"/>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NMPFA</a:t>
                      </a:r>
                      <a:endParaRPr lang="ru-RU" dirty="0">
                        <a:solidFill>
                          <a:schemeClr val="bg1"/>
                        </a:solidFill>
                        <a:latin typeface="Calibri" panose="020F0502020204030204" pitchFamily="34" charset="0"/>
                        <a:cs typeface="Calibri" panose="020F0502020204030204" pitchFamily="34" charset="0"/>
                      </a:endParaRPr>
                    </a:p>
                  </a:txBody>
                  <a:tcPr>
                    <a:solidFill>
                      <a:srgbClr val="8C3C23"/>
                    </a:solidFill>
                  </a:tcPr>
                </a:tc>
                <a:extLst>
                  <a:ext uri="{0D108BD9-81ED-4DB2-BD59-A6C34878D82A}">
                    <a16:rowId xmlns:a16="http://schemas.microsoft.com/office/drawing/2014/main" val="10000"/>
                  </a:ext>
                </a:extLst>
              </a:tr>
              <a:tr h="370840">
                <a:tc>
                  <a:txBody>
                    <a:bodyPr/>
                    <a:lstStyle/>
                    <a:p>
                      <a:r>
                        <a:rPr lang="en-US" dirty="0"/>
                        <a:t>Approximation</a:t>
                      </a:r>
                      <a:endParaRPr lang="ru-RU" dirty="0">
                        <a:latin typeface="Calibri" panose="020F0502020204030204" pitchFamily="34" charset="0"/>
                        <a:cs typeface="Calibri" panose="020F0502020204030204" pitchFamily="34" charset="0"/>
                      </a:endParaRPr>
                    </a:p>
                  </a:txBody>
                  <a:tcPr anchor="ctr">
                    <a:solidFill>
                      <a:srgbClr val="DBCECC"/>
                    </a:solidFill>
                  </a:tcPr>
                </a:tc>
                <a:tc>
                  <a:txBody>
                    <a:bodyPr/>
                    <a:lstStyle/>
                    <a:p>
                      <a:pPr algn="ctr"/>
                      <a:r>
                        <a:rPr lang="en-US" b="1" dirty="0"/>
                        <a:t>NO!</a:t>
                      </a:r>
                      <a:endParaRPr lang="ru-RU" b="1" dirty="0">
                        <a:latin typeface="Calibri" panose="020F0502020204030204" pitchFamily="34" charset="0"/>
                        <a:cs typeface="Calibri" panose="020F0502020204030204" pitchFamily="34" charset="0"/>
                      </a:endParaRPr>
                    </a:p>
                  </a:txBody>
                  <a:tcPr anchor="ctr">
                    <a:solidFill>
                      <a:srgbClr val="DBCECC"/>
                    </a:solidFill>
                  </a:tcPr>
                </a:tc>
                <a:tc>
                  <a:txBody>
                    <a:bodyPr/>
                    <a:lstStyle/>
                    <a:p>
                      <a:pPr algn="ctr"/>
                      <a:r>
                        <a:rPr lang="en-US" dirty="0"/>
                        <a:t>YES</a:t>
                      </a:r>
                      <a:endParaRPr lang="ru-RU" b="1" dirty="0">
                        <a:latin typeface="Calibri" panose="020F0502020204030204" pitchFamily="34" charset="0"/>
                        <a:cs typeface="Calibri" panose="020F0502020204030204" pitchFamily="34" charset="0"/>
                      </a:endParaRPr>
                    </a:p>
                  </a:txBody>
                  <a:tcPr anchor="ctr">
                    <a:solidFill>
                      <a:srgbClr val="DBCECC"/>
                    </a:solidFill>
                  </a:tcPr>
                </a:tc>
                <a:tc>
                  <a:txBody>
                    <a:bodyPr/>
                    <a:lstStyle/>
                    <a:p>
                      <a:pPr algn="ctr"/>
                      <a:r>
                        <a:rPr lang="en-US" dirty="0"/>
                        <a:t>YES</a:t>
                      </a:r>
                      <a:endParaRPr lang="ru-RU" b="1" dirty="0">
                        <a:latin typeface="Calibri" panose="020F0502020204030204" pitchFamily="34" charset="0"/>
                        <a:cs typeface="Calibri" panose="020F0502020204030204" pitchFamily="34" charset="0"/>
                      </a:endParaRPr>
                    </a:p>
                  </a:txBody>
                  <a:tcPr anchor="ctr">
                    <a:solidFill>
                      <a:srgbClr val="DBCECC"/>
                    </a:solidFill>
                  </a:tcPr>
                </a:tc>
                <a:tc>
                  <a:txBody>
                    <a:bodyPr/>
                    <a:lstStyle/>
                    <a:p>
                      <a:pPr algn="ctr"/>
                      <a:r>
                        <a:rPr lang="en-US" dirty="0"/>
                        <a:t>YES</a:t>
                      </a:r>
                      <a:endParaRPr lang="ru-RU" b="1" dirty="0">
                        <a:latin typeface="Calibri" panose="020F0502020204030204" pitchFamily="34" charset="0"/>
                        <a:cs typeface="Calibri" panose="020F0502020204030204" pitchFamily="34" charset="0"/>
                      </a:endParaRPr>
                    </a:p>
                  </a:txBody>
                  <a:tcPr anchor="ctr">
                    <a:solidFill>
                      <a:srgbClr val="DBCECC"/>
                    </a:solidFill>
                  </a:tcPr>
                </a:tc>
                <a:extLst>
                  <a:ext uri="{0D108BD9-81ED-4DB2-BD59-A6C34878D82A}">
                    <a16:rowId xmlns:a16="http://schemas.microsoft.com/office/drawing/2014/main" val="10001"/>
                  </a:ext>
                </a:extLst>
              </a:tr>
              <a:tr h="370840">
                <a:tc>
                  <a:txBody>
                    <a:bodyPr/>
                    <a:lstStyle/>
                    <a:p>
                      <a:r>
                        <a:rPr lang="en-US" dirty="0"/>
                        <a:t>Robustness</a:t>
                      </a:r>
                      <a:endParaRPr lang="ru-RU" dirty="0">
                        <a:latin typeface="Calibri" panose="020F0502020204030204" pitchFamily="34" charset="0"/>
                        <a:cs typeface="Calibri" panose="020F0502020204030204" pitchFamily="34" charset="0"/>
                      </a:endParaRPr>
                    </a:p>
                  </a:txBody>
                  <a:tcPr anchor="ctr">
                    <a:solidFill>
                      <a:srgbClr val="EEE8E7"/>
                    </a:solidFill>
                  </a:tcPr>
                </a:tc>
                <a:tc>
                  <a:txBody>
                    <a:bodyPr/>
                    <a:lstStyle/>
                    <a:p>
                      <a:pPr algn="ctr"/>
                      <a:r>
                        <a:rPr lang="en-US" dirty="0"/>
                        <a:t>YES</a:t>
                      </a:r>
                      <a:endParaRPr lang="ru-RU" b="0" dirty="0">
                        <a:latin typeface="Calibri" panose="020F0502020204030204" pitchFamily="34" charset="0"/>
                        <a:cs typeface="Calibri" panose="020F0502020204030204" pitchFamily="34" charset="0"/>
                      </a:endParaRPr>
                    </a:p>
                  </a:txBody>
                  <a:tcPr anchor="ctr">
                    <a:solidFill>
                      <a:srgbClr val="EEE8E7"/>
                    </a:solidFill>
                  </a:tcPr>
                </a:tc>
                <a:tc>
                  <a:txBody>
                    <a:bodyPr/>
                    <a:lstStyle/>
                    <a:p>
                      <a:pPr algn="ctr"/>
                      <a:r>
                        <a:rPr lang="en-US" dirty="0"/>
                        <a:t>NO</a:t>
                      </a:r>
                      <a:endParaRPr lang="ru-RU" dirty="0">
                        <a:latin typeface="Calibri" panose="020F0502020204030204" pitchFamily="34" charset="0"/>
                        <a:cs typeface="Calibri" panose="020F0502020204030204" pitchFamily="34" charset="0"/>
                      </a:endParaRPr>
                    </a:p>
                  </a:txBody>
                  <a:tcPr anchor="ctr">
                    <a:solidFill>
                      <a:srgbClr val="EEE8E7"/>
                    </a:solidFill>
                  </a:tcPr>
                </a:tc>
                <a:tc>
                  <a:txBody>
                    <a:bodyPr/>
                    <a:lstStyle/>
                    <a:p>
                      <a:pPr algn="ctr"/>
                      <a:r>
                        <a:rPr lang="en-US" dirty="0"/>
                        <a:t>YES</a:t>
                      </a:r>
                      <a:endParaRPr lang="ru-RU" dirty="0">
                        <a:latin typeface="Calibri" panose="020F0502020204030204" pitchFamily="34" charset="0"/>
                        <a:cs typeface="Calibri" panose="020F0502020204030204" pitchFamily="34" charset="0"/>
                      </a:endParaRPr>
                    </a:p>
                  </a:txBody>
                  <a:tcPr anchor="ctr">
                    <a:solidFill>
                      <a:srgbClr val="EEE8E7"/>
                    </a:solidFill>
                  </a:tcPr>
                </a:tc>
                <a:tc>
                  <a:txBody>
                    <a:bodyPr/>
                    <a:lstStyle/>
                    <a:p>
                      <a:pPr algn="ctr"/>
                      <a:r>
                        <a:rPr lang="en-US" dirty="0"/>
                        <a:t>YES</a:t>
                      </a:r>
                      <a:endParaRPr lang="ru-RU" dirty="0">
                        <a:latin typeface="Calibri" panose="020F0502020204030204" pitchFamily="34" charset="0"/>
                        <a:cs typeface="Calibri" panose="020F0502020204030204" pitchFamily="34" charset="0"/>
                      </a:endParaRPr>
                    </a:p>
                  </a:txBody>
                  <a:tcPr anchor="ctr">
                    <a:solidFill>
                      <a:srgbClr val="EEE8E7"/>
                    </a:solidFill>
                  </a:tcPr>
                </a:tc>
                <a:extLst>
                  <a:ext uri="{0D108BD9-81ED-4DB2-BD59-A6C34878D82A}">
                    <a16:rowId xmlns:a16="http://schemas.microsoft.com/office/drawing/2014/main" val="10002"/>
                  </a:ext>
                </a:extLst>
              </a:tr>
              <a:tr h="370840">
                <a:tc>
                  <a:txBody>
                    <a:bodyPr/>
                    <a:lstStyle/>
                    <a:p>
                      <a:r>
                        <a:rPr lang="en-US" dirty="0"/>
                        <a:t>Discrete Maximum</a:t>
                      </a:r>
                      <a:r>
                        <a:rPr lang="en-US" baseline="0" dirty="0"/>
                        <a:t> Principle</a:t>
                      </a:r>
                      <a:endParaRPr lang="ru-RU" dirty="0">
                        <a:latin typeface="Calibri" panose="020F0502020204030204" pitchFamily="34" charset="0"/>
                        <a:cs typeface="Calibri" panose="020F0502020204030204" pitchFamily="34" charset="0"/>
                      </a:endParaRPr>
                    </a:p>
                  </a:txBody>
                  <a:tcPr anchor="ctr">
                    <a:solidFill>
                      <a:srgbClr val="8C3C23">
                        <a:alpha val="20000"/>
                      </a:srgbClr>
                    </a:solidFill>
                  </a:tcPr>
                </a:tc>
                <a:tc>
                  <a:txBody>
                    <a:bodyPr/>
                    <a:lstStyle/>
                    <a:p>
                      <a:pPr algn="ctr"/>
                      <a:r>
                        <a:rPr lang="en-US" b="1" dirty="0"/>
                        <a:t>YES</a:t>
                      </a:r>
                      <a:endParaRPr lang="ru-RU" b="1" dirty="0">
                        <a:latin typeface="Calibri" panose="020F0502020204030204" pitchFamily="34" charset="0"/>
                        <a:cs typeface="Calibri" panose="020F0502020204030204" pitchFamily="34" charset="0"/>
                      </a:endParaRPr>
                    </a:p>
                  </a:txBody>
                  <a:tcPr anchor="ctr">
                    <a:solidFill>
                      <a:srgbClr val="8C3C23">
                        <a:alpha val="20000"/>
                      </a:srgbClr>
                    </a:solidFill>
                  </a:tcPr>
                </a:tc>
                <a:tc>
                  <a:txBody>
                    <a:bodyPr/>
                    <a:lstStyle/>
                    <a:p>
                      <a:pPr algn="ctr"/>
                      <a:r>
                        <a:rPr lang="en-US" dirty="0"/>
                        <a:t>NO</a:t>
                      </a:r>
                      <a:endParaRPr lang="ru-RU" dirty="0">
                        <a:latin typeface="Calibri" panose="020F0502020204030204" pitchFamily="34" charset="0"/>
                        <a:cs typeface="Calibri" panose="020F0502020204030204" pitchFamily="34" charset="0"/>
                      </a:endParaRPr>
                    </a:p>
                  </a:txBody>
                  <a:tcPr anchor="ctr">
                    <a:solidFill>
                      <a:srgbClr val="8C3C23">
                        <a:alpha val="20000"/>
                      </a:srgbClr>
                    </a:solidFill>
                  </a:tcPr>
                </a:tc>
                <a:tc>
                  <a:txBody>
                    <a:bodyPr/>
                    <a:lstStyle/>
                    <a:p>
                      <a:pPr algn="ctr"/>
                      <a:r>
                        <a:rPr lang="en-US" dirty="0"/>
                        <a:t>NO</a:t>
                      </a:r>
                      <a:endParaRPr lang="ru-RU" dirty="0">
                        <a:latin typeface="Calibri" panose="020F0502020204030204" pitchFamily="34" charset="0"/>
                        <a:cs typeface="Calibri" panose="020F0502020204030204" pitchFamily="34" charset="0"/>
                      </a:endParaRPr>
                    </a:p>
                  </a:txBody>
                  <a:tcPr anchor="ctr">
                    <a:solidFill>
                      <a:srgbClr val="8C3C23">
                        <a:alpha val="20000"/>
                      </a:srgbClr>
                    </a:solidFill>
                  </a:tcPr>
                </a:tc>
                <a:tc>
                  <a:txBody>
                    <a:bodyPr/>
                    <a:lstStyle/>
                    <a:p>
                      <a:pPr algn="ctr"/>
                      <a:r>
                        <a:rPr lang="en-US" b="1" dirty="0"/>
                        <a:t>YES</a:t>
                      </a:r>
                      <a:endParaRPr lang="ru-RU" b="1" dirty="0">
                        <a:latin typeface="Calibri" panose="020F0502020204030204" pitchFamily="34" charset="0"/>
                        <a:cs typeface="Calibri" panose="020F0502020204030204" pitchFamily="34" charset="0"/>
                      </a:endParaRPr>
                    </a:p>
                  </a:txBody>
                  <a:tcPr anchor="ctr">
                    <a:solidFill>
                      <a:srgbClr val="8C3C23">
                        <a:alpha val="20000"/>
                      </a:srgbClr>
                    </a:solidFill>
                  </a:tcPr>
                </a:tc>
                <a:extLst>
                  <a:ext uri="{0D108BD9-81ED-4DB2-BD59-A6C34878D82A}">
                    <a16:rowId xmlns:a16="http://schemas.microsoft.com/office/drawing/2014/main" val="10003"/>
                  </a:ext>
                </a:extLst>
              </a:tr>
              <a:tr h="461553">
                <a:tc>
                  <a:txBody>
                    <a:bodyPr/>
                    <a:lstStyle/>
                    <a:p>
                      <a:r>
                        <a:rPr lang="en-US" dirty="0"/>
                        <a:t>Efficiency</a:t>
                      </a:r>
                      <a:endParaRPr lang="ru-RU" dirty="0">
                        <a:latin typeface="Calibri" panose="020F0502020204030204" pitchFamily="34" charset="0"/>
                        <a:cs typeface="Calibri" panose="020F0502020204030204" pitchFamily="34" charset="0"/>
                      </a:endParaRPr>
                    </a:p>
                  </a:txBody>
                  <a:tcPr anchor="ctr">
                    <a:solidFill>
                      <a:srgbClr val="EEE8E7"/>
                    </a:solidFill>
                  </a:tcPr>
                </a:tc>
                <a:tc>
                  <a:txBody>
                    <a:bodyPr/>
                    <a:lstStyle/>
                    <a:p>
                      <a:pPr algn="ctr"/>
                      <a:r>
                        <a:rPr lang="en-US" dirty="0"/>
                        <a:t>YES</a:t>
                      </a:r>
                      <a:endParaRPr lang="ru-RU" b="0" dirty="0">
                        <a:latin typeface="Calibri" panose="020F0502020204030204" pitchFamily="34" charset="0"/>
                        <a:cs typeface="Calibri" panose="020F0502020204030204" pitchFamily="34" charset="0"/>
                      </a:endParaRPr>
                    </a:p>
                  </a:txBody>
                  <a:tcPr anchor="ctr">
                    <a:solidFill>
                      <a:srgbClr val="EEE8E7"/>
                    </a:solidFill>
                  </a:tcPr>
                </a:tc>
                <a:tc>
                  <a:txBody>
                    <a:bodyPr/>
                    <a:lstStyle/>
                    <a:p>
                      <a:pPr algn="ctr"/>
                      <a:r>
                        <a:rPr lang="en-US" dirty="0"/>
                        <a:t>YES</a:t>
                      </a:r>
                      <a:endParaRPr lang="ru-RU" dirty="0">
                        <a:latin typeface="Calibri" panose="020F0502020204030204" pitchFamily="34" charset="0"/>
                        <a:cs typeface="Calibri" panose="020F0502020204030204" pitchFamily="34" charset="0"/>
                      </a:endParaRPr>
                    </a:p>
                  </a:txBody>
                  <a:tcPr anchor="ctr">
                    <a:solidFill>
                      <a:srgbClr val="EEE8E7"/>
                    </a:solidFill>
                  </a:tcPr>
                </a:tc>
                <a:tc>
                  <a:txBody>
                    <a:bodyPr/>
                    <a:lstStyle/>
                    <a:p>
                      <a:pPr algn="ctr"/>
                      <a:r>
                        <a:rPr lang="en-US" dirty="0"/>
                        <a:t>YES</a:t>
                      </a:r>
                      <a:endParaRPr lang="ru-RU" dirty="0">
                        <a:latin typeface="Calibri" panose="020F0502020204030204" pitchFamily="34" charset="0"/>
                        <a:cs typeface="Calibri" panose="020F0502020204030204" pitchFamily="34" charset="0"/>
                      </a:endParaRPr>
                    </a:p>
                  </a:txBody>
                  <a:tcPr anchor="ctr">
                    <a:solidFill>
                      <a:srgbClr val="EEE8E7"/>
                    </a:solidFill>
                  </a:tcPr>
                </a:tc>
                <a:tc>
                  <a:txBody>
                    <a:bodyPr/>
                    <a:lstStyle/>
                    <a:p>
                      <a:pPr algn="ctr"/>
                      <a:r>
                        <a:rPr lang="en-US" b="1" dirty="0"/>
                        <a:t>NO</a:t>
                      </a:r>
                      <a:endParaRPr lang="ru-RU" b="1" dirty="0">
                        <a:latin typeface="Calibri" panose="020F0502020204030204" pitchFamily="34" charset="0"/>
                        <a:cs typeface="Calibri" panose="020F0502020204030204" pitchFamily="34" charset="0"/>
                      </a:endParaRPr>
                    </a:p>
                  </a:txBody>
                  <a:tcPr anchor="ctr">
                    <a:solidFill>
                      <a:srgbClr val="EEE8E7"/>
                    </a:solidFill>
                  </a:tcPr>
                </a:tc>
                <a:extLst>
                  <a:ext uri="{0D108BD9-81ED-4DB2-BD59-A6C34878D82A}">
                    <a16:rowId xmlns:a16="http://schemas.microsoft.com/office/drawing/2014/main" val="10005"/>
                  </a:ext>
                </a:extLst>
              </a:tr>
            </a:tbl>
          </a:graphicData>
        </a:graphic>
      </p:graphicFrame>
      <p:cxnSp>
        <p:nvCxnSpPr>
          <p:cNvPr id="10" name="Straight Arrow Connector 9">
            <a:extLst>
              <a:ext uri="{FF2B5EF4-FFF2-40B4-BE49-F238E27FC236}">
                <a16:creationId xmlns:a16="http://schemas.microsoft.com/office/drawing/2014/main" id="{23F05132-FB7C-1F4A-96F0-507771AF7BCF}"/>
              </a:ext>
            </a:extLst>
          </p:cNvPr>
          <p:cNvCxnSpPr/>
          <p:nvPr/>
        </p:nvCxnSpPr>
        <p:spPr>
          <a:xfrm>
            <a:off x="2777067" y="5440924"/>
            <a:ext cx="7236823" cy="0"/>
          </a:xfrm>
          <a:prstGeom prst="straightConnector1">
            <a:avLst/>
          </a:prstGeom>
          <a:ln w="50800">
            <a:solidFill>
              <a:srgbClr val="930001"/>
            </a:solidFill>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9229B1AA-34A4-D249-A13A-2B70A471E864}"/>
              </a:ext>
            </a:extLst>
          </p:cNvPr>
          <p:cNvSpPr/>
          <p:nvPr/>
        </p:nvSpPr>
        <p:spPr>
          <a:xfrm>
            <a:off x="2733524" y="5336421"/>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AE4C2231-7518-4E43-942C-7B2205C96687}"/>
              </a:ext>
            </a:extLst>
          </p:cNvPr>
          <p:cNvSpPr/>
          <p:nvPr/>
        </p:nvSpPr>
        <p:spPr>
          <a:xfrm>
            <a:off x="4553614" y="5340775"/>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3" name="Oval 12">
            <a:extLst>
              <a:ext uri="{FF2B5EF4-FFF2-40B4-BE49-F238E27FC236}">
                <a16:creationId xmlns:a16="http://schemas.microsoft.com/office/drawing/2014/main" id="{236361E5-520A-5E4E-B606-D2244111658C}"/>
              </a:ext>
            </a:extLst>
          </p:cNvPr>
          <p:cNvSpPr/>
          <p:nvPr/>
        </p:nvSpPr>
        <p:spPr>
          <a:xfrm>
            <a:off x="6395478" y="5336421"/>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BA9969CD-5A5C-9D45-A010-092F7309CA8C}"/>
              </a:ext>
            </a:extLst>
          </p:cNvPr>
          <p:cNvSpPr/>
          <p:nvPr/>
        </p:nvSpPr>
        <p:spPr>
          <a:xfrm>
            <a:off x="9500080" y="5340775"/>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5" name="Oval 14">
            <a:extLst>
              <a:ext uri="{FF2B5EF4-FFF2-40B4-BE49-F238E27FC236}">
                <a16:creationId xmlns:a16="http://schemas.microsoft.com/office/drawing/2014/main" id="{BF061F68-BA0C-B84D-8467-6740FF208AFD}"/>
              </a:ext>
            </a:extLst>
          </p:cNvPr>
          <p:cNvSpPr/>
          <p:nvPr/>
        </p:nvSpPr>
        <p:spPr>
          <a:xfrm>
            <a:off x="8093641" y="5340775"/>
            <a:ext cx="191589" cy="200298"/>
          </a:xfrm>
          <a:prstGeom prst="ellipse">
            <a:avLst/>
          </a:prstGeom>
          <a:solidFill>
            <a:srgbClr val="8C3C23"/>
          </a:solidFill>
          <a:ln>
            <a:solidFill>
              <a:srgbClr val="9300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highlight>
                <a:srgbClr val="8C3C23"/>
              </a:highligh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94387FA-A9B8-6642-9775-5EBDB7D117AE}"/>
              </a:ext>
            </a:extLst>
          </p:cNvPr>
          <p:cNvSpPr txBox="1"/>
          <p:nvPr/>
        </p:nvSpPr>
        <p:spPr>
          <a:xfrm>
            <a:off x="2733523" y="4827370"/>
            <a:ext cx="795731"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TPFA</a:t>
            </a:r>
            <a:endParaRPr lang="ru-RU"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8EDEC9DB-D5DE-8848-85D7-C0CDB5A7F774}"/>
              </a:ext>
            </a:extLst>
          </p:cNvPr>
          <p:cNvSpPr txBox="1"/>
          <p:nvPr/>
        </p:nvSpPr>
        <p:spPr>
          <a:xfrm>
            <a:off x="4586817" y="4775118"/>
            <a:ext cx="907941"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MPFA</a:t>
            </a:r>
            <a:endParaRPr lang="ru-RU"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890B5BFC-8EFC-7D4C-A1E3-899A9BA3C950}"/>
              </a:ext>
            </a:extLst>
          </p:cNvPr>
          <p:cNvSpPr txBox="1"/>
          <p:nvPr/>
        </p:nvSpPr>
        <p:spPr>
          <a:xfrm>
            <a:off x="6395478" y="4722867"/>
            <a:ext cx="994503"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NTPFA</a:t>
            </a:r>
            <a:endParaRPr lang="ru-RU"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F9F5578-6B4E-E84A-982E-E44C4EAD8A0C}"/>
              </a:ext>
            </a:extLst>
          </p:cNvPr>
          <p:cNvSpPr txBox="1"/>
          <p:nvPr/>
        </p:nvSpPr>
        <p:spPr>
          <a:xfrm>
            <a:off x="8128627" y="4673891"/>
            <a:ext cx="1106713"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NMPFA</a:t>
            </a:r>
            <a:endParaRPr lang="ru-RU"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B513D87-B4D7-2340-9D45-0AFC947AEF5A}"/>
              </a:ext>
            </a:extLst>
          </p:cNvPr>
          <p:cNvSpPr txBox="1"/>
          <p:nvPr/>
        </p:nvSpPr>
        <p:spPr>
          <a:xfrm>
            <a:off x="9595873" y="4886132"/>
            <a:ext cx="327334" cy="461665"/>
          </a:xfrm>
          <a:prstGeom prst="rect">
            <a:avLst/>
          </a:prstGeom>
          <a:noFill/>
        </p:spPr>
        <p:txBody>
          <a:bodyPr wrap="none" rtlCol="0">
            <a:spAutoFit/>
            <a:scene3d>
              <a:camera prst="orthographicFront">
                <a:rot lat="0" lon="0" rev="2700000"/>
              </a:camera>
              <a:lightRig rig="threePt" dir="t"/>
            </a:scene3d>
          </a:bodyPr>
          <a:lstStyle/>
          <a:p>
            <a:r>
              <a:rPr lang="en-US" dirty="0">
                <a:latin typeface="Calibri" panose="020F0502020204030204" pitchFamily="34" charset="0"/>
                <a:cs typeface="Calibri" panose="020F0502020204030204" pitchFamily="34" charset="0"/>
              </a:rPr>
              <a:t>?</a:t>
            </a:r>
            <a:endParaRPr lang="ru-RU"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8B2D5E7-F335-0346-B779-7E2FD135B92F}"/>
              </a:ext>
            </a:extLst>
          </p:cNvPr>
          <p:cNvSpPr txBox="1"/>
          <p:nvPr/>
        </p:nvSpPr>
        <p:spPr>
          <a:xfrm>
            <a:off x="4255047" y="5782876"/>
            <a:ext cx="368190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All methods are available in AD-GPRS</a:t>
            </a:r>
            <a:endParaRPr lang="ru-RU"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453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891E-C9B6-8049-86C9-F4ECAF6B358B}"/>
              </a:ext>
            </a:extLst>
          </p:cNvPr>
          <p:cNvSpPr>
            <a:spLocks noGrp="1"/>
          </p:cNvSpPr>
          <p:nvPr>
            <p:ph type="title"/>
          </p:nvPr>
        </p:nvSpPr>
        <p:spPr/>
        <p:txBody>
          <a:bodyPr/>
          <a:lstStyle/>
          <a:p>
            <a:r>
              <a:rPr lang="en-US" dirty="0"/>
              <a:t>Advection problem</a:t>
            </a:r>
            <a:endParaRPr lang="ru-RU" dirty="0"/>
          </a:p>
        </p:txBody>
      </p:sp>
      <p:sp>
        <p:nvSpPr>
          <p:cNvPr id="4" name="Date Placeholder 3">
            <a:extLst>
              <a:ext uri="{FF2B5EF4-FFF2-40B4-BE49-F238E27FC236}">
                <a16:creationId xmlns:a16="http://schemas.microsoft.com/office/drawing/2014/main" id="{4DB87A6A-508C-844D-879B-EC4E0725E3DE}"/>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4C26BB29-2DEE-1547-9D8A-D027205266D3}"/>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FF593069-AE06-814C-A0A5-51C87EAC9EA4}"/>
              </a:ext>
            </a:extLst>
          </p:cNvPr>
          <p:cNvSpPr>
            <a:spLocks noGrp="1"/>
          </p:cNvSpPr>
          <p:nvPr>
            <p:ph type="sldNum" sz="quarter" idx="12"/>
          </p:nvPr>
        </p:nvSpPr>
        <p:spPr/>
        <p:txBody>
          <a:bodyPr/>
          <a:lstStyle/>
          <a:p>
            <a:fld id="{46F21316-FEC6-F24D-BA95-63BCA72FB409}" type="slidenum">
              <a:rPr lang="ru-RU" smtClean="0"/>
              <a:pPr/>
              <a:t>12</a:t>
            </a:fld>
            <a:endParaRPr lang="ru-RU"/>
          </a:p>
        </p:txBody>
      </p:sp>
      <mc:AlternateContent xmlns:mc="http://schemas.openxmlformats.org/markup-compatibility/2006">
        <mc:Choice xmlns:a14="http://schemas.microsoft.com/office/drawing/2010/main" Requires="a14">
          <p:sp>
            <p:nvSpPr>
              <p:cNvPr id="7" name="TextBox 11">
                <a:extLst>
                  <a:ext uri="{FF2B5EF4-FFF2-40B4-BE49-F238E27FC236}">
                    <a16:creationId xmlns:a16="http://schemas.microsoft.com/office/drawing/2014/main" id="{F7C89F39-8BA9-8849-9E3A-390257A329DE}"/>
                  </a:ext>
                </a:extLst>
              </p:cNvPr>
              <p:cNvSpPr txBox="1">
                <a:spLocks noChangeArrowheads="1"/>
              </p:cNvSpPr>
              <p:nvPr/>
            </p:nvSpPr>
            <p:spPr bwMode="auto">
              <a:xfrm>
                <a:off x="719936" y="1755776"/>
                <a:ext cx="2102627"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ru-RU" dirty="0">
                    <a:latin typeface="+mn-lt"/>
                  </a:rPr>
                  <a:t>Unknowns</a:t>
                </a:r>
                <a:r>
                  <a:rPr lang="ru-RU" altLang="ru-RU" dirty="0">
                    <a:latin typeface="+mn-lt"/>
                  </a:rPr>
                  <a:t>:</a:t>
                </a:r>
                <a:r>
                  <a:rPr lang="en-US" altLang="ru-RU" dirty="0"/>
                  <a:t>           </a:t>
                </a:r>
                <a14:m>
                  <m:oMath xmlns:m="http://schemas.openxmlformats.org/officeDocument/2006/math">
                    <m:r>
                      <a:rPr lang="en-US" altLang="ru-RU" b="0" i="1" smtClean="0">
                        <a:latin typeface="Cambria Math" panose="02040503050406030204" pitchFamily="18" charset="0"/>
                      </a:rPr>
                      <m:t>𝑝</m:t>
                    </m:r>
                  </m:oMath>
                </a14:m>
                <a:endParaRPr lang="en-US" altLang="ru-RU" b="0" dirty="0"/>
              </a:p>
            </p:txBody>
          </p:sp>
        </mc:Choice>
        <mc:Fallback>
          <p:sp>
            <p:nvSpPr>
              <p:cNvPr id="7" name="TextBox 11">
                <a:extLst>
                  <a:ext uri="{FF2B5EF4-FFF2-40B4-BE49-F238E27FC236}">
                    <a16:creationId xmlns:a16="http://schemas.microsoft.com/office/drawing/2014/main" id="{F7C89F39-8BA9-8849-9E3A-390257A329DE}"/>
                  </a:ext>
                </a:extLst>
              </p:cNvPr>
              <p:cNvSpPr txBox="1">
                <a:spLocks noRot="1" noChangeAspect="1" noMove="1" noResize="1" noEditPoints="1" noAdjustHandles="1" noChangeArrowheads="1" noChangeShapeType="1" noTextEdit="1"/>
              </p:cNvSpPr>
              <p:nvPr/>
            </p:nvSpPr>
            <p:spPr bwMode="auto">
              <a:xfrm>
                <a:off x="719936" y="1755776"/>
                <a:ext cx="2102627" cy="369332"/>
              </a:xfrm>
              <a:prstGeom prst="rect">
                <a:avLst/>
              </a:prstGeom>
              <a:blipFill>
                <a:blip r:embed="rId3"/>
                <a:stretch>
                  <a:fillRect l="-2410" t="-3333"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12">
                <a:extLst>
                  <a:ext uri="{FF2B5EF4-FFF2-40B4-BE49-F238E27FC236}">
                    <a16:creationId xmlns:a16="http://schemas.microsoft.com/office/drawing/2014/main" id="{8135C522-13CA-0E40-B593-B085C9BD4E38}"/>
                  </a:ext>
                </a:extLst>
              </p:cNvPr>
              <p:cNvSpPr txBox="1">
                <a:spLocks noChangeArrowheads="1"/>
              </p:cNvSpPr>
              <p:nvPr/>
            </p:nvSpPr>
            <p:spPr bwMode="auto">
              <a:xfrm>
                <a:off x="746652" y="2143125"/>
                <a:ext cx="4447821" cy="4995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ru-RU" dirty="0">
                    <a:latin typeface="+mn-lt"/>
                  </a:rPr>
                  <a:t>Equations:               </a:t>
                </a:r>
                <a14:m>
                  <m:oMath xmlns:m="http://schemas.openxmlformats.org/officeDocument/2006/math">
                    <m:f>
                      <m:fPr>
                        <m:ctrlPr>
                          <a:rPr lang="ru-RU" i="1">
                            <a:latin typeface="Cambria Math" panose="02040503050406030204" pitchFamily="18" charset="0"/>
                          </a:rPr>
                        </m:ctrlPr>
                      </m:fPr>
                      <m:num>
                        <m:r>
                          <a:rPr lang="ru-RU"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num>
                      <m:den>
                        <m:r>
                          <a:rPr lang="ru-RU"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r>
                      <m:rPr>
                        <m:sty m:val="p"/>
                      </m:rPr>
                      <a:rPr lang="en-US" b="0">
                        <a:latin typeface="Cambria Math" panose="02040503050406030204" pitchFamily="18" charset="0"/>
                      </a:rPr>
                      <m:t>div</m:t>
                    </m:r>
                    <m:d>
                      <m:dPr>
                        <m:ctrlPr>
                          <a:rPr lang="en-US" b="0" i="1">
                            <a:latin typeface="Cambria Math" panose="02040503050406030204" pitchFamily="18" charset="0"/>
                          </a:rPr>
                        </m:ctrlPr>
                      </m:dPr>
                      <m:e>
                        <m:r>
                          <a:rPr lang="en-US" b="0" i="1" smtClean="0">
                            <a:latin typeface="Cambria Math" panose="02040503050406030204" pitchFamily="18" charset="0"/>
                          </a:rPr>
                          <m:t>𝑝</m:t>
                        </m:r>
                        <m:r>
                          <a:rPr lang="en-US" b="1" i="1" smtClean="0">
                            <a:latin typeface="Cambria Math" panose="02040503050406030204" pitchFamily="18" charset="0"/>
                          </a:rPr>
                          <m:t>𝒖</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𝕂</m:t>
                        </m:r>
                        <m:r>
                          <m:rPr>
                            <m:sty m:val="p"/>
                          </m:rP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e>
                    </m:d>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𝑞</m:t>
                    </m:r>
                    <m:r>
                      <a:rPr lang="en-US" b="1" i="0" smtClean="0">
                        <a:latin typeface="Cambria Math" panose="02040503050406030204" pitchFamily="18" charset="0"/>
                        <a:ea typeface="Cambria Math" panose="02040503050406030204" pitchFamily="18" charset="0"/>
                      </a:rPr>
                      <m:t>.</m:t>
                    </m:r>
                  </m:oMath>
                </a14:m>
                <a:endParaRPr lang="en-US" dirty="0"/>
              </a:p>
            </p:txBody>
          </p:sp>
        </mc:Choice>
        <mc:Fallback>
          <p:sp>
            <p:nvSpPr>
              <p:cNvPr id="8" name="TextBox 12">
                <a:extLst>
                  <a:ext uri="{FF2B5EF4-FFF2-40B4-BE49-F238E27FC236}">
                    <a16:creationId xmlns:a16="http://schemas.microsoft.com/office/drawing/2014/main" id="{8135C522-13CA-0E40-B593-B085C9BD4E38}"/>
                  </a:ext>
                </a:extLst>
              </p:cNvPr>
              <p:cNvSpPr txBox="1">
                <a:spLocks noRot="1" noChangeAspect="1" noMove="1" noResize="1" noEditPoints="1" noAdjustHandles="1" noChangeArrowheads="1" noChangeShapeType="1" noTextEdit="1"/>
              </p:cNvSpPr>
              <p:nvPr/>
            </p:nvSpPr>
            <p:spPr bwMode="auto">
              <a:xfrm>
                <a:off x="746652" y="2143125"/>
                <a:ext cx="4447821" cy="499560"/>
              </a:xfrm>
              <a:prstGeom prst="rect">
                <a:avLst/>
              </a:prstGeom>
              <a:blipFill>
                <a:blip r:embed="rId4"/>
                <a:stretch>
                  <a:fillRect l="-1140" b="-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pic>
        <p:nvPicPr>
          <p:cNvPr id="10" name="Picture 9">
            <a:extLst>
              <a:ext uri="{FF2B5EF4-FFF2-40B4-BE49-F238E27FC236}">
                <a16:creationId xmlns:a16="http://schemas.microsoft.com/office/drawing/2014/main" id="{28AAA4E0-4D2E-A84F-AE15-4ADB190093DF}"/>
              </a:ext>
            </a:extLst>
          </p:cNvPr>
          <p:cNvPicPr>
            <a:picLocks noChangeAspect="1"/>
          </p:cNvPicPr>
          <p:nvPr/>
        </p:nvPicPr>
        <p:blipFill>
          <a:blip r:embed="rId5"/>
          <a:stretch>
            <a:fillRect/>
          </a:stretch>
        </p:blipFill>
        <p:spPr>
          <a:xfrm>
            <a:off x="438541" y="2903614"/>
            <a:ext cx="5394992" cy="2743651"/>
          </a:xfrm>
          <a:prstGeom prst="rect">
            <a:avLst/>
          </a:prstGeom>
        </p:spPr>
      </p:pic>
      <p:pic>
        <p:nvPicPr>
          <p:cNvPr id="12" name="Picture 11">
            <a:extLst>
              <a:ext uri="{FF2B5EF4-FFF2-40B4-BE49-F238E27FC236}">
                <a16:creationId xmlns:a16="http://schemas.microsoft.com/office/drawing/2014/main" id="{79F75937-8EE4-EA4B-8FC4-091F4815F318}"/>
              </a:ext>
            </a:extLst>
          </p:cNvPr>
          <p:cNvPicPr>
            <a:picLocks noChangeAspect="1"/>
          </p:cNvPicPr>
          <p:nvPr/>
        </p:nvPicPr>
        <p:blipFill>
          <a:blip r:embed="rId6"/>
          <a:stretch>
            <a:fillRect/>
          </a:stretch>
        </p:blipFill>
        <p:spPr>
          <a:xfrm>
            <a:off x="5833533" y="1422398"/>
            <a:ext cx="6030657" cy="4224867"/>
          </a:xfrm>
          <a:prstGeom prst="rect">
            <a:avLst/>
          </a:prstGeom>
        </p:spPr>
      </p:pic>
      <p:sp>
        <p:nvSpPr>
          <p:cNvPr id="13" name="TextBox 12">
            <a:extLst>
              <a:ext uri="{FF2B5EF4-FFF2-40B4-BE49-F238E27FC236}">
                <a16:creationId xmlns:a16="http://schemas.microsoft.com/office/drawing/2014/main" id="{C31FEDEC-9C65-8E4C-859E-C8AC43429465}"/>
              </a:ext>
            </a:extLst>
          </p:cNvPr>
          <p:cNvSpPr txBox="1"/>
          <p:nvPr/>
        </p:nvSpPr>
        <p:spPr>
          <a:xfrm>
            <a:off x="1621263" y="5740939"/>
            <a:ext cx="3029547" cy="369332"/>
          </a:xfrm>
          <a:prstGeom prst="rect">
            <a:avLst/>
          </a:prstGeom>
          <a:noFill/>
        </p:spPr>
        <p:txBody>
          <a:bodyPr wrap="none" rtlCol="0">
            <a:spAutoFit/>
          </a:bodyPr>
          <a:lstStyle/>
          <a:p>
            <a:r>
              <a:rPr lang="en-US" dirty="0"/>
              <a:t>Single point </a:t>
            </a:r>
            <a:r>
              <a:rPr lang="en-US" dirty="0">
                <a:solidFill>
                  <a:schemeClr val="accent1"/>
                </a:solidFill>
              </a:rPr>
              <a:t>upstream</a:t>
            </a:r>
            <a:r>
              <a:rPr lang="en-US" dirty="0"/>
              <a:t> method</a:t>
            </a:r>
            <a:endParaRPr lang="ru-RU" dirty="0"/>
          </a:p>
        </p:txBody>
      </p:sp>
      <p:sp>
        <p:nvSpPr>
          <p:cNvPr id="14" name="TextBox 13">
            <a:extLst>
              <a:ext uri="{FF2B5EF4-FFF2-40B4-BE49-F238E27FC236}">
                <a16:creationId xmlns:a16="http://schemas.microsoft.com/office/drawing/2014/main" id="{786DA187-D731-7048-9820-E1AEEB16A008}"/>
              </a:ext>
            </a:extLst>
          </p:cNvPr>
          <p:cNvSpPr txBox="1"/>
          <p:nvPr/>
        </p:nvSpPr>
        <p:spPr>
          <a:xfrm>
            <a:off x="6397998" y="5708678"/>
            <a:ext cx="4353821" cy="369332"/>
          </a:xfrm>
          <a:prstGeom prst="rect">
            <a:avLst/>
          </a:prstGeom>
          <a:noFill/>
        </p:spPr>
        <p:txBody>
          <a:bodyPr wrap="none" rtlCol="0">
            <a:spAutoFit/>
          </a:bodyPr>
          <a:lstStyle/>
          <a:p>
            <a:r>
              <a:rPr lang="en-US" dirty="0"/>
              <a:t>Correction of single point upstream method</a:t>
            </a:r>
            <a:endParaRPr lang="ru-RU" dirty="0"/>
          </a:p>
        </p:txBody>
      </p:sp>
    </p:spTree>
    <p:extLst>
      <p:ext uri="{BB962C8B-B14F-4D97-AF65-F5344CB8AC3E}">
        <p14:creationId xmlns:p14="http://schemas.microsoft.com/office/powerpoint/2010/main" val="243712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46BA-B960-6F4F-A93E-ECEA1D6F70A6}"/>
              </a:ext>
            </a:extLst>
          </p:cNvPr>
          <p:cNvSpPr>
            <a:spLocks noGrp="1"/>
          </p:cNvSpPr>
          <p:nvPr>
            <p:ph type="title"/>
          </p:nvPr>
        </p:nvSpPr>
        <p:spPr/>
        <p:txBody>
          <a:bodyPr/>
          <a:lstStyle/>
          <a:p>
            <a:r>
              <a:rPr lang="en-US" dirty="0"/>
              <a:t>Linear Elasticity Problem</a:t>
            </a:r>
            <a:endParaRPr lang="ru-RU" dirty="0"/>
          </a:p>
        </p:txBody>
      </p:sp>
      <p:sp>
        <p:nvSpPr>
          <p:cNvPr id="4" name="Date Placeholder 3">
            <a:extLst>
              <a:ext uri="{FF2B5EF4-FFF2-40B4-BE49-F238E27FC236}">
                <a16:creationId xmlns:a16="http://schemas.microsoft.com/office/drawing/2014/main" id="{241A759B-6E77-6E47-B752-BFEB678A217F}"/>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8E5EE320-BF5C-EC4F-B2FD-A46558004B6B}"/>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991677A4-4708-0A40-B49B-F1B872B87518}"/>
              </a:ext>
            </a:extLst>
          </p:cNvPr>
          <p:cNvSpPr>
            <a:spLocks noGrp="1"/>
          </p:cNvSpPr>
          <p:nvPr>
            <p:ph type="sldNum" sz="quarter" idx="12"/>
          </p:nvPr>
        </p:nvSpPr>
        <p:spPr/>
        <p:txBody>
          <a:bodyPr/>
          <a:lstStyle/>
          <a:p>
            <a:fld id="{46F21316-FEC6-F24D-BA95-63BCA72FB409}" type="slidenum">
              <a:rPr lang="ru-RU" smtClean="0"/>
              <a:pPr/>
              <a:t>13</a:t>
            </a:fld>
            <a:endParaRPr lang="ru-RU"/>
          </a:p>
        </p:txBody>
      </p:sp>
      <mc:AlternateContent xmlns:mc="http://schemas.openxmlformats.org/markup-compatibility/2006">
        <mc:Choice xmlns:a14="http://schemas.microsoft.com/office/drawing/2010/main" Requires="a14">
          <p:sp>
            <p:nvSpPr>
              <p:cNvPr id="7" name="TextBox 11">
                <a:extLst>
                  <a:ext uri="{FF2B5EF4-FFF2-40B4-BE49-F238E27FC236}">
                    <a16:creationId xmlns:a16="http://schemas.microsoft.com/office/drawing/2014/main" id="{A9D3C97F-772C-1144-BDA7-2464BD24DAD6}"/>
                  </a:ext>
                </a:extLst>
              </p:cNvPr>
              <p:cNvSpPr txBox="1">
                <a:spLocks noChangeArrowheads="1"/>
              </p:cNvSpPr>
              <p:nvPr/>
            </p:nvSpPr>
            <p:spPr bwMode="auto">
              <a:xfrm>
                <a:off x="812304" y="1690688"/>
                <a:ext cx="2298643"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ru-RU" dirty="0">
                    <a:latin typeface="+mn-lt"/>
                  </a:rPr>
                  <a:t>Unknowns</a:t>
                </a:r>
                <a:r>
                  <a:rPr lang="ru-RU" altLang="ru-RU" dirty="0">
                    <a:latin typeface="+mn-lt"/>
                  </a:rPr>
                  <a:t>:</a:t>
                </a:r>
                <a:r>
                  <a:rPr lang="en-US" altLang="ru-RU" dirty="0">
                    <a:latin typeface="+mn-lt"/>
                  </a:rPr>
                  <a:t> </a:t>
                </a:r>
                <a14:m>
                  <m:oMath xmlns:m="http://schemas.openxmlformats.org/officeDocument/2006/math">
                    <m:r>
                      <a:rPr lang="en-US" altLang="ru-RU" b="1" i="0" smtClean="0">
                        <a:latin typeface="+mn-lt"/>
                      </a:rPr>
                      <m:t> </m:t>
                    </m:r>
                    <m:r>
                      <a:rPr lang="en-US" altLang="ru-RU" b="1" i="0" smtClean="0">
                        <a:latin typeface="Cambria Math" panose="02040503050406030204" pitchFamily="18" charset="0"/>
                      </a:rPr>
                      <m:t>      </m:t>
                    </m:r>
                    <m:r>
                      <a:rPr lang="en-US" altLang="ru-RU" b="0" i="1" smtClean="0">
                        <a:latin typeface="Cambria Math" panose="02040503050406030204" pitchFamily="18" charset="0"/>
                      </a:rPr>
                      <m:t>𝑢</m:t>
                    </m:r>
                    <m:r>
                      <a:rPr lang="en-US" altLang="ru-RU" b="0" i="1" smtClean="0">
                        <a:latin typeface="Cambria Math" panose="02040503050406030204" pitchFamily="18" charset="0"/>
                      </a:rPr>
                      <m:t>,</m:t>
                    </m:r>
                    <m:r>
                      <a:rPr lang="en-US" altLang="ru-RU" b="0" i="1" smtClean="0">
                        <a:latin typeface="Cambria Math" panose="02040503050406030204" pitchFamily="18" charset="0"/>
                      </a:rPr>
                      <m:t>𝑣</m:t>
                    </m:r>
                    <m:r>
                      <a:rPr lang="en-US" altLang="ru-RU" b="0" i="1" smtClean="0">
                        <a:latin typeface="Cambria Math" panose="02040503050406030204" pitchFamily="18" charset="0"/>
                      </a:rPr>
                      <m:t>,</m:t>
                    </m:r>
                    <m:r>
                      <a:rPr lang="en-US" altLang="ru-RU" b="0" i="1" smtClean="0">
                        <a:latin typeface="Cambria Math" panose="02040503050406030204" pitchFamily="18" charset="0"/>
                      </a:rPr>
                      <m:t>𝑤</m:t>
                    </m:r>
                  </m:oMath>
                </a14:m>
                <a:endParaRPr lang="en-US" altLang="ru-RU" b="0" dirty="0"/>
              </a:p>
            </p:txBody>
          </p:sp>
        </mc:Choice>
        <mc:Fallback>
          <p:sp>
            <p:nvSpPr>
              <p:cNvPr id="7" name="TextBox 11">
                <a:extLst>
                  <a:ext uri="{FF2B5EF4-FFF2-40B4-BE49-F238E27FC236}">
                    <a16:creationId xmlns:a16="http://schemas.microsoft.com/office/drawing/2014/main" id="{A9D3C97F-772C-1144-BDA7-2464BD24DAD6}"/>
                  </a:ext>
                </a:extLst>
              </p:cNvPr>
              <p:cNvSpPr txBox="1">
                <a:spLocks noRot="1" noChangeAspect="1" noMove="1" noResize="1" noEditPoints="1" noAdjustHandles="1" noChangeArrowheads="1" noChangeShapeType="1" noTextEdit="1"/>
              </p:cNvSpPr>
              <p:nvPr/>
            </p:nvSpPr>
            <p:spPr bwMode="auto">
              <a:xfrm>
                <a:off x="812304" y="1690688"/>
                <a:ext cx="2298643" cy="369332"/>
              </a:xfrm>
              <a:prstGeom prst="rect">
                <a:avLst/>
              </a:prstGeom>
              <a:blipFill>
                <a:blip r:embed="rId3"/>
                <a:stretch>
                  <a:fillRect l="-1648" t="-3333" b="-2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12">
                <a:extLst>
                  <a:ext uri="{FF2B5EF4-FFF2-40B4-BE49-F238E27FC236}">
                    <a16:creationId xmlns:a16="http://schemas.microsoft.com/office/drawing/2014/main" id="{27E72A72-F8FE-D049-8E1D-2007D5EBF687}"/>
                  </a:ext>
                </a:extLst>
              </p:cNvPr>
              <p:cNvSpPr txBox="1">
                <a:spLocks noChangeArrowheads="1"/>
              </p:cNvSpPr>
              <p:nvPr/>
            </p:nvSpPr>
            <p:spPr bwMode="auto">
              <a:xfrm>
                <a:off x="855133" y="2088874"/>
                <a:ext cx="2816925" cy="929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ru-RU" dirty="0">
                    <a:latin typeface="+mn-lt"/>
                  </a:rPr>
                  <a:t>Equations:      </a:t>
                </a:r>
                <a14:m>
                  <m:oMath xmlns:m="http://schemas.openxmlformats.org/officeDocument/2006/math">
                    <m:r>
                      <a:rPr lang="en-US" altLang="ru-RU" b="0" i="1" smtClean="0">
                        <a:latin typeface="Cambria Math" panose="02040503050406030204" pitchFamily="18" charset="0"/>
                      </a:rPr>
                      <m:t>−</m:t>
                    </m:r>
                    <m:r>
                      <m:rPr>
                        <m:sty m:val="p"/>
                      </m:rPr>
                      <a:rPr lang="en-US" altLang="ru-RU" b="0" i="0" smtClean="0">
                        <a:latin typeface="Cambria Math" panose="02040503050406030204" pitchFamily="18" charset="0"/>
                      </a:rPr>
                      <m:t>div</m:t>
                    </m:r>
                    <m:d>
                      <m:dPr>
                        <m:ctrlPr>
                          <a:rPr lang="en-US" altLang="ru-RU" b="0" i="1" smtClean="0">
                            <a:latin typeface="Cambria Math" panose="02040503050406030204" pitchFamily="18" charset="0"/>
                          </a:rPr>
                        </m:ctrlPr>
                      </m:dPr>
                      <m:e>
                        <m:r>
                          <a:rPr lang="en-US" altLang="ru-RU" b="1" i="1" smtClean="0">
                            <a:latin typeface="Cambria Math" panose="02040503050406030204" pitchFamily="18" charset="0"/>
                            <a:ea typeface="Cambria Math" panose="02040503050406030204" pitchFamily="18" charset="0"/>
                          </a:rPr>
                          <m:t>𝝈</m:t>
                        </m:r>
                      </m:e>
                    </m:d>
                    <m:r>
                      <a:rPr lang="en-US" altLang="ru-RU" b="0" i="1" smtClean="0">
                        <a:latin typeface="Cambria Math" panose="02040503050406030204" pitchFamily="18" charset="0"/>
                        <a:ea typeface="Cambria Math" panose="02040503050406030204" pitchFamily="18" charset="0"/>
                      </a:rPr>
                      <m:t>=0</m:t>
                    </m:r>
                  </m:oMath>
                </a14:m>
                <a:r>
                  <a:rPr lang="en-US" altLang="ru-RU" b="0" dirty="0"/>
                  <a:t>,</a:t>
                </a:r>
              </a:p>
              <a:p>
                <a:pPr eaLnBrk="1" hangingPunct="1"/>
                <a14:m>
                  <m:oMathPara xmlns:m="http://schemas.openxmlformats.org/officeDocument/2006/math">
                    <m:oMathParaPr>
                      <m:jc m:val="centerGroup"/>
                    </m:oMathParaPr>
                    <m:oMath xmlns:m="http://schemas.openxmlformats.org/officeDocument/2006/math">
                      <m:r>
                        <a:rPr lang="en-US" altLang="ru-RU" b="0" i="1" smtClean="0">
                          <a:latin typeface="Cambria Math" panose="02040503050406030204" pitchFamily="18" charset="0"/>
                          <a:ea typeface="Cambria Math" panose="02040503050406030204" pitchFamily="18" charset="0"/>
                        </a:rPr>
                        <m:t>∁:</m:t>
                      </m:r>
                      <m:r>
                        <a:rPr lang="en-US" altLang="ru-RU" b="1" i="1" smtClean="0">
                          <a:latin typeface="Cambria Math" panose="02040503050406030204" pitchFamily="18" charset="0"/>
                          <a:ea typeface="Cambria Math" panose="02040503050406030204" pitchFamily="18" charset="0"/>
                        </a:rPr>
                        <m:t>𝝈</m:t>
                      </m:r>
                      <m:r>
                        <a:rPr lang="en-US" altLang="ru-RU" b="0" i="1" smtClean="0">
                          <a:latin typeface="Cambria Math" panose="02040503050406030204" pitchFamily="18" charset="0"/>
                          <a:ea typeface="Cambria Math" panose="02040503050406030204" pitchFamily="18" charset="0"/>
                        </a:rPr>
                        <m:t>=</m:t>
                      </m:r>
                      <m:f>
                        <m:fPr>
                          <m:ctrlPr>
                            <a:rPr lang="en-US" altLang="ru-RU" b="0" i="1" smtClean="0">
                              <a:latin typeface="Cambria Math" panose="02040503050406030204" pitchFamily="18" charset="0"/>
                              <a:ea typeface="Cambria Math" panose="02040503050406030204" pitchFamily="18" charset="0"/>
                            </a:rPr>
                          </m:ctrlPr>
                        </m:fPr>
                        <m:num>
                          <m:r>
                            <m:rPr>
                              <m:sty m:val="p"/>
                            </m:rPr>
                            <a:rPr lang="en-US" altLang="ru-RU" b="0" i="1" smtClean="0">
                              <a:latin typeface="Cambria Math" panose="02040503050406030204" pitchFamily="18" charset="0"/>
                              <a:ea typeface="Cambria Math" panose="02040503050406030204" pitchFamily="18" charset="0"/>
                            </a:rPr>
                            <m:t>∇</m:t>
                          </m:r>
                          <m:r>
                            <a:rPr lang="en-US" altLang="ru-RU" b="1" i="1" smtClean="0">
                              <a:latin typeface="Cambria Math" panose="02040503050406030204" pitchFamily="18" charset="0"/>
                              <a:ea typeface="Cambria Math" panose="02040503050406030204" pitchFamily="18" charset="0"/>
                            </a:rPr>
                            <m:t>𝒖</m:t>
                          </m:r>
                          <m:r>
                            <a:rPr lang="en-US" altLang="ru-RU" b="0" i="1" smtClean="0">
                              <a:latin typeface="Cambria Math" panose="02040503050406030204" pitchFamily="18" charset="0"/>
                              <a:ea typeface="Cambria Math" panose="02040503050406030204" pitchFamily="18" charset="0"/>
                            </a:rPr>
                            <m:t>+</m:t>
                          </m:r>
                          <m:r>
                            <m:rPr>
                              <m:sty m:val="p"/>
                            </m:rPr>
                            <a:rPr lang="en-US" altLang="ru-RU" b="0" i="1" smtClean="0">
                              <a:latin typeface="Cambria Math" panose="02040503050406030204" pitchFamily="18" charset="0"/>
                              <a:ea typeface="Cambria Math" panose="02040503050406030204" pitchFamily="18" charset="0"/>
                            </a:rPr>
                            <m:t>∇</m:t>
                          </m:r>
                          <m:sSup>
                            <m:sSupPr>
                              <m:ctrlPr>
                                <a:rPr lang="en-US" altLang="ru-RU" i="1" smtClean="0">
                                  <a:latin typeface="Cambria Math" panose="02040503050406030204" pitchFamily="18" charset="0"/>
                                  <a:ea typeface="Cambria Math" panose="02040503050406030204" pitchFamily="18" charset="0"/>
                                </a:rPr>
                              </m:ctrlPr>
                            </m:sSupPr>
                            <m:e>
                              <m:r>
                                <a:rPr lang="en-US" altLang="ru-RU" b="1" i="1" smtClean="0">
                                  <a:latin typeface="Cambria Math" panose="02040503050406030204" pitchFamily="18" charset="0"/>
                                  <a:ea typeface="Cambria Math" panose="02040503050406030204" pitchFamily="18" charset="0"/>
                                </a:rPr>
                                <m:t>𝒖</m:t>
                              </m:r>
                            </m:e>
                            <m:sup>
                              <m:r>
                                <a:rPr lang="en-US" altLang="ru-RU" b="1" i="1" smtClean="0">
                                  <a:latin typeface="Cambria Math" panose="02040503050406030204" pitchFamily="18" charset="0"/>
                                  <a:ea typeface="Cambria Math" panose="02040503050406030204" pitchFamily="18" charset="0"/>
                                </a:rPr>
                                <m:t>𝑻</m:t>
                              </m:r>
                            </m:sup>
                          </m:sSup>
                        </m:num>
                        <m:den>
                          <m:r>
                            <a:rPr lang="en-US" altLang="ru-RU" b="0" i="1" smtClean="0">
                              <a:latin typeface="Cambria Math" panose="02040503050406030204" pitchFamily="18" charset="0"/>
                              <a:ea typeface="Cambria Math" panose="02040503050406030204" pitchFamily="18" charset="0"/>
                            </a:rPr>
                            <m:t>2</m:t>
                          </m:r>
                        </m:den>
                      </m:f>
                      <m:r>
                        <a:rPr lang="en-US" altLang="ru-RU" b="0" i="1" smtClean="0">
                          <a:latin typeface="Cambria Math" panose="02040503050406030204" pitchFamily="18" charset="0"/>
                          <a:ea typeface="Cambria Math" panose="02040503050406030204" pitchFamily="18" charset="0"/>
                        </a:rPr>
                        <m:t>.</m:t>
                      </m:r>
                    </m:oMath>
                  </m:oMathPara>
                </a14:m>
                <a:endParaRPr lang="en-US" altLang="ru-RU" b="0" dirty="0"/>
              </a:p>
            </p:txBody>
          </p:sp>
        </mc:Choice>
        <mc:Fallback>
          <p:sp>
            <p:nvSpPr>
              <p:cNvPr id="8" name="TextBox 12">
                <a:extLst>
                  <a:ext uri="{FF2B5EF4-FFF2-40B4-BE49-F238E27FC236}">
                    <a16:creationId xmlns:a16="http://schemas.microsoft.com/office/drawing/2014/main" id="{27E72A72-F8FE-D049-8E1D-2007D5EBF687}"/>
                  </a:ext>
                </a:extLst>
              </p:cNvPr>
              <p:cNvSpPr txBox="1">
                <a:spLocks noRot="1" noChangeAspect="1" noMove="1" noResize="1" noEditPoints="1" noAdjustHandles="1" noChangeArrowheads="1" noChangeShapeType="1" noTextEdit="1"/>
              </p:cNvSpPr>
              <p:nvPr/>
            </p:nvSpPr>
            <p:spPr bwMode="auto">
              <a:xfrm>
                <a:off x="855133" y="2088874"/>
                <a:ext cx="2816925" cy="929100"/>
              </a:xfrm>
              <a:prstGeom prst="rect">
                <a:avLst/>
              </a:prstGeom>
              <a:blipFill>
                <a:blip r:embed="rId4"/>
                <a:stretch>
                  <a:fillRect l="-1345" t="-2667" r="-448" b="-1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pic>
        <p:nvPicPr>
          <p:cNvPr id="9" name="Picture 8">
            <a:extLst>
              <a:ext uri="{FF2B5EF4-FFF2-40B4-BE49-F238E27FC236}">
                <a16:creationId xmlns:a16="http://schemas.microsoft.com/office/drawing/2014/main" id="{6C5E945E-F36E-B143-826A-4810D5AF74A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47513" y="2947971"/>
            <a:ext cx="3492500" cy="295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0F4E175E-8947-0E44-891F-934094DCB89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2352" y="3000891"/>
            <a:ext cx="3389868" cy="302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a:extLst>
              <a:ext uri="{FF2B5EF4-FFF2-40B4-BE49-F238E27FC236}">
                <a16:creationId xmlns:a16="http://schemas.microsoft.com/office/drawing/2014/main" id="{3FBC6770-9BD5-1546-822F-2E328E78BBC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25306" y="2835852"/>
            <a:ext cx="3409670" cy="310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238E632-0530-2045-A8BD-2558B986920E}"/>
              </a:ext>
            </a:extLst>
          </p:cNvPr>
          <p:cNvSpPr txBox="1"/>
          <p:nvPr/>
        </p:nvSpPr>
        <p:spPr>
          <a:xfrm>
            <a:off x="2263101" y="5906323"/>
            <a:ext cx="920445" cy="369332"/>
          </a:xfrm>
          <a:prstGeom prst="rect">
            <a:avLst/>
          </a:prstGeom>
          <a:noFill/>
        </p:spPr>
        <p:txBody>
          <a:bodyPr wrap="none" rtlCol="0">
            <a:spAutoFit/>
          </a:bodyPr>
          <a:lstStyle/>
          <a:p>
            <a:r>
              <a:rPr lang="en-US" dirty="0"/>
              <a:t>Loading</a:t>
            </a:r>
            <a:endParaRPr lang="ru-RU" dirty="0"/>
          </a:p>
        </p:txBody>
      </p:sp>
      <p:sp>
        <p:nvSpPr>
          <p:cNvPr id="13" name="TextBox 12">
            <a:extLst>
              <a:ext uri="{FF2B5EF4-FFF2-40B4-BE49-F238E27FC236}">
                <a16:creationId xmlns:a16="http://schemas.microsoft.com/office/drawing/2014/main" id="{DEFA783C-B0EA-A841-B440-F783318494AE}"/>
              </a:ext>
            </a:extLst>
          </p:cNvPr>
          <p:cNvSpPr txBox="1"/>
          <p:nvPr/>
        </p:nvSpPr>
        <p:spPr>
          <a:xfrm>
            <a:off x="6159088" y="5912783"/>
            <a:ext cx="669350" cy="369332"/>
          </a:xfrm>
          <a:prstGeom prst="rect">
            <a:avLst/>
          </a:prstGeom>
          <a:noFill/>
        </p:spPr>
        <p:txBody>
          <a:bodyPr wrap="none" rtlCol="0">
            <a:spAutoFit/>
          </a:bodyPr>
          <a:lstStyle/>
          <a:p>
            <a:r>
              <a:rPr lang="en-US" dirty="0"/>
              <a:t>Twist</a:t>
            </a:r>
            <a:endParaRPr lang="ru-RU" dirty="0"/>
          </a:p>
        </p:txBody>
      </p:sp>
      <p:sp>
        <p:nvSpPr>
          <p:cNvPr id="14" name="TextBox 13">
            <a:extLst>
              <a:ext uri="{FF2B5EF4-FFF2-40B4-BE49-F238E27FC236}">
                <a16:creationId xmlns:a16="http://schemas.microsoft.com/office/drawing/2014/main" id="{41D79666-5CE8-6647-9FD0-0103227E16F2}"/>
              </a:ext>
            </a:extLst>
          </p:cNvPr>
          <p:cNvSpPr txBox="1"/>
          <p:nvPr/>
        </p:nvSpPr>
        <p:spPr>
          <a:xfrm>
            <a:off x="9795754" y="5954600"/>
            <a:ext cx="668773" cy="369332"/>
          </a:xfrm>
          <a:prstGeom prst="rect">
            <a:avLst/>
          </a:prstGeom>
          <a:noFill/>
        </p:spPr>
        <p:txBody>
          <a:bodyPr wrap="none" rtlCol="0">
            <a:spAutoFit/>
          </a:bodyPr>
          <a:lstStyle/>
          <a:p>
            <a:r>
              <a:rPr lang="en-US" dirty="0"/>
              <a:t>Bend</a:t>
            </a:r>
            <a:endParaRPr lang="ru-RU" dirty="0"/>
          </a:p>
        </p:txBody>
      </p:sp>
    </p:spTree>
    <p:extLst>
      <p:ext uri="{BB962C8B-B14F-4D97-AF65-F5344CB8AC3E}">
        <p14:creationId xmlns:p14="http://schemas.microsoft.com/office/powerpoint/2010/main" val="3192805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4879-904B-434C-BD6B-C8C9DF0F0E63}"/>
              </a:ext>
            </a:extLst>
          </p:cNvPr>
          <p:cNvSpPr>
            <a:spLocks noGrp="1"/>
          </p:cNvSpPr>
          <p:nvPr>
            <p:ph type="title"/>
          </p:nvPr>
        </p:nvSpPr>
        <p:spPr/>
        <p:txBody>
          <a:bodyPr/>
          <a:lstStyle/>
          <a:p>
            <a:r>
              <a:rPr lang="en-US" dirty="0"/>
              <a:t>Linear Elasticity Problem</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A1F8EDA-3594-B84F-A40B-038F1772BBF6}"/>
                  </a:ext>
                </a:extLst>
              </p:cNvPr>
              <p:cNvSpPr>
                <a:spLocks noGrp="1"/>
              </p:cNvSpPr>
              <p:nvPr>
                <p:ph idx="1"/>
              </p:nvPr>
            </p:nvSpPr>
            <p:spPr>
              <a:xfrm>
                <a:off x="838200" y="1825625"/>
                <a:ext cx="7772400" cy="4351338"/>
              </a:xfrm>
            </p:spPr>
            <p:txBody>
              <a:bodyPr>
                <a:normAutofit fontScale="62500" lnSpcReduction="20000"/>
              </a:bodyPr>
              <a:lstStyle/>
              <a:p>
                <a:r>
                  <a:rPr lang="en-US" dirty="0"/>
                  <a:t>In the absence of compressibility </a:t>
                </a:r>
                <a:r>
                  <a:rPr lang="ru-RU" dirty="0"/>
                  <a:t>(</a:t>
                </a:r>
                <a:r>
                  <a:rPr lang="en-US" dirty="0"/>
                  <a:t>otherwise tensor</a:t>
                </a:r>
                <a:r>
                  <a:rPr lang="ru-RU" dirty="0"/>
                  <a:t> </a:t>
                </a:r>
                <a14:m>
                  <m:oMath xmlns:m="http://schemas.openxmlformats.org/officeDocument/2006/math">
                    <m:r>
                      <a:rPr lang="ru-RU" i="1" smtClean="0">
                        <a:latin typeface="Cambria Math" panose="02040503050406030204" pitchFamily="18" charset="0"/>
                        <a:ea typeface="Cambria Math" panose="02040503050406030204" pitchFamily="18" charset="0"/>
                      </a:rPr>
                      <m:t>∁</m:t>
                    </m:r>
                  </m:oMath>
                </a14:m>
                <a:r>
                  <a:rPr lang="ru-RU" dirty="0"/>
                  <a:t> </a:t>
                </a:r>
                <a:r>
                  <a:rPr lang="en-US" dirty="0"/>
                  <a:t>is</a:t>
                </a:r>
                <a:r>
                  <a:rPr lang="ru-RU" dirty="0"/>
                  <a:t> </a:t>
                </a:r>
                <a:r>
                  <a:rPr lang="en-US" dirty="0"/>
                  <a:t>singular</a:t>
                </a:r>
                <a:r>
                  <a:rPr lang="ru-RU" dirty="0"/>
                  <a:t>):</a:t>
                </a:r>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r>
                        <a:rPr lang="ru-RU" i="1" smtClean="0">
                          <a:solidFill>
                            <a:srgbClr val="FF000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m:rPr>
                              <m:sty m:val="p"/>
                            </m:rP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𝒖</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e>
                            <m:sup>
                              <m:r>
                                <m:rPr>
                                  <m:sty m:val="p"/>
                                </m:rPr>
                                <a:rPr lang="en-US" b="0" i="0" smtClean="0">
                                  <a:latin typeface="Cambria Math" panose="02040503050406030204" pitchFamily="18" charset="0"/>
                                  <a:ea typeface="Cambria Math" panose="02040503050406030204" pitchFamily="18" charset="0"/>
                                </a:rPr>
                                <m:t>T</m:t>
                              </m:r>
                            </m:sup>
                          </m:sSup>
                        </m:num>
                        <m:den>
                          <m:r>
                            <a:rPr lang="en-US" b="0" i="1" smtClean="0">
                              <a:latin typeface="Cambria Math" panose="02040503050406030204" pitchFamily="18" charset="0"/>
                              <a:ea typeface="Cambria Math" panose="02040503050406030204" pitchFamily="18" charset="0"/>
                            </a:rPr>
                            <m:t>2</m:t>
                          </m:r>
                        </m:den>
                      </m:f>
                      <m:sSub>
                        <m:sSubPr>
                          <m:ctrlPr>
                            <a:rPr lang="en-US" b="1"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𝒏</m:t>
                          </m:r>
                        </m:e>
                        <m:sub>
                          <m:r>
                            <a:rPr lang="en-US" b="1" i="1" smtClean="0">
                              <a:solidFill>
                                <a:srgbClr val="FF0000"/>
                              </a:solidFill>
                              <a:latin typeface="Cambria Math" panose="02040503050406030204" pitchFamily="18" charset="0"/>
                              <a:ea typeface="Cambria Math" panose="02040503050406030204" pitchFamily="18" charset="0"/>
                            </a:rPr>
                            <m:t>𝒇</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i="1">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ℰ</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m:rPr>
                              <m:sty m:val="p"/>
                            </m:rP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𝒖</m:t>
                              </m:r>
                            </m:e>
                            <m:sup>
                              <m:r>
                                <m:rPr>
                                  <m:sty m:val="p"/>
                                </m:rPr>
                                <a:rPr lang="en-US">
                                  <a:latin typeface="Cambria Math" panose="02040503050406030204" pitchFamily="18" charset="0"/>
                                  <a:ea typeface="Cambria Math" panose="02040503050406030204" pitchFamily="18" charset="0"/>
                                </a:rPr>
                                <m:t>T</m:t>
                              </m:r>
                            </m:sup>
                          </m:sSup>
                        </m:num>
                        <m:den>
                          <m:r>
                            <a:rPr lang="en-US" i="1">
                              <a:latin typeface="Cambria Math" panose="02040503050406030204" pitchFamily="18" charset="0"/>
                              <a:ea typeface="Cambria Math" panose="02040503050406030204" pitchFamily="18" charset="0"/>
                            </a:rPr>
                            <m:t>2</m:t>
                          </m:r>
                        </m:den>
                      </m:f>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𝑭</m:t>
                      </m:r>
                    </m:oMath>
                  </m:oMathPara>
                </a14:m>
                <a:endParaRPr lang="en-US" b="1" dirty="0"/>
              </a:p>
              <a:p>
                <a:endParaRPr lang="en-US" dirty="0"/>
              </a:p>
              <a:p>
                <a:r>
                  <a:rPr lang="en-US" dirty="0"/>
                  <a:t>In Voight notation matrix </a:t>
                </a:r>
                <a14:m>
                  <m:oMath xmlns:m="http://schemas.openxmlformats.org/officeDocument/2006/math">
                    <m:r>
                      <a:rPr lang="en-US" b="0" i="1" smtClean="0">
                        <a:latin typeface="Cambria Math" panose="02040503050406030204" pitchFamily="18" charset="0"/>
                      </a:rPr>
                      <m:t>𝐸</m:t>
                    </m:r>
                  </m:oMath>
                </a14:m>
                <a:r>
                  <a:rPr lang="en-US" dirty="0"/>
                  <a:t> is</a:t>
                </a:r>
                <a:r>
                  <a:rPr lang="ru-RU" dirty="0"/>
                  <a:t> 6 </a:t>
                </a:r>
                <a:r>
                  <a:rPr lang="en-US" dirty="0"/>
                  <a:t>by</a:t>
                </a:r>
                <a:r>
                  <a:rPr lang="ru-RU" dirty="0"/>
                  <a:t> 6 </a:t>
                </a:r>
                <a:r>
                  <a:rPr lang="en-US" dirty="0"/>
                  <a:t>equivalent of tensor</a:t>
                </a:r>
                <a:r>
                  <a:rPr lang="ru-RU" dirty="0"/>
                  <a:t> </a:t>
                </a:r>
                <a14:m>
                  <m:oMath xmlns:m="http://schemas.openxmlformats.org/officeDocument/2006/math">
                    <m:r>
                      <a:rPr lang="ru-RU" i="1" smtClean="0">
                        <a:latin typeface="Cambria Math" panose="02040503050406030204" pitchFamily="18" charset="0"/>
                        <a:ea typeface="Cambria Math" panose="02040503050406030204" pitchFamily="18" charset="0"/>
                      </a:rPr>
                      <m:t>ℰ</m:t>
                    </m:r>
                  </m:oMath>
                </a14:m>
                <a:r>
                  <a:rPr lang="ru-RU" dirty="0"/>
                  <a:t>, </a:t>
                </a:r>
                <a14:m>
                  <m:oMath xmlns:m="http://schemas.openxmlformats.org/officeDocument/2006/math">
                    <m:r>
                      <a:rPr lang="ru-RU" b="1" i="1" smtClean="0">
                        <a:latin typeface="Cambria Math" panose="02040503050406030204" pitchFamily="18" charset="0"/>
                        <a:ea typeface="Cambria Math" panose="02040503050406030204" pitchFamily="18" charset="0"/>
                      </a:rPr>
                      <m:t>𝝐</m:t>
                    </m:r>
                  </m:oMath>
                </a14:m>
                <a:r>
                  <a:rPr lang="en-US" dirty="0"/>
                  <a:t> is a vector of</a:t>
                </a:r>
                <a:r>
                  <a:rPr lang="ru-RU" dirty="0"/>
                  <a:t> 6 </a:t>
                </a:r>
                <a:r>
                  <a:rPr lang="en-US" dirty="0"/>
                  <a:t>components</a:t>
                </a:r>
                <a:r>
                  <a:rPr lang="ru-RU" dirty="0"/>
                  <a:t>, </a:t>
                </a:r>
                <a:r>
                  <a:rPr lang="en-US" dirty="0"/>
                  <a:t>equivalent to stress tensor</a:t>
                </a:r>
                <a:r>
                  <a:rPr lang="ru-RU" dirty="0"/>
                  <a:t>:</a:t>
                </a:r>
                <a:endParaRPr lang="en-US" dirty="0"/>
              </a:p>
              <a:p>
                <a:endParaRPr lang="ru-RU"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m:t>
                      </m:r>
                      <m:r>
                        <a:rPr lang="en-US" i="1">
                          <a:latin typeface="Cambria Math" panose="02040503050406030204" pitchFamily="18" charset="0"/>
                        </a:rPr>
                        <m:t>=</m:t>
                      </m:r>
                      <m:r>
                        <a:rPr lang="en-US" i="1" smtClean="0">
                          <a:solidFill>
                            <a:srgbClr val="FF0000"/>
                          </a:solidFill>
                          <a:latin typeface="Cambria Math" panose="02040503050406030204" pitchFamily="18" charset="0"/>
                        </a:rPr>
                        <m:t>𝑁</m:t>
                      </m:r>
                      <m:r>
                        <a:rPr lang="en-US" i="1" smtClean="0">
                          <a:solidFill>
                            <a:srgbClr val="FF0000"/>
                          </a:solidFill>
                          <a:latin typeface="Cambria Math" panose="02040503050406030204" pitchFamily="18" charset="0"/>
                        </a:rPr>
                        <m:t>𝐸</m:t>
                      </m:r>
                      <m:r>
                        <a:rPr lang="en-US" b="1" i="1">
                          <a:latin typeface="Cambria Math" panose="02040503050406030204" pitchFamily="18" charset="0"/>
                          <a:ea typeface="Cambria Math" panose="02040503050406030204" pitchFamily="18" charset="0"/>
                        </a:rPr>
                        <m:t>𝝐</m:t>
                      </m:r>
                    </m:oMath>
                  </m:oMathPara>
                </a14:m>
                <a:endParaRPr lang="ru-RU" b="1" dirty="0"/>
              </a:p>
              <a:p>
                <a:endParaRPr lang="en-US" b="0" dirty="0"/>
              </a:p>
              <a:p>
                <a:r>
                  <a:rPr lang="en-US" b="0" dirty="0"/>
                  <a:t> </a:t>
                </a:r>
                <a14:m>
                  <m:oMath xmlns:m="http://schemas.openxmlformats.org/officeDocument/2006/math">
                    <m:r>
                      <a:rPr lang="en-US" b="0" i="1" smtClean="0">
                        <a:solidFill>
                          <a:srgbClr val="FF0000"/>
                        </a:solidFill>
                        <a:latin typeface="Cambria Math" panose="02040503050406030204" pitchFamily="18" charset="0"/>
                      </a:rPr>
                      <m:t>𝑁</m:t>
                    </m:r>
                  </m:oMath>
                </a14:m>
                <a:r>
                  <a:rPr lang="en-US" dirty="0"/>
                  <a:t> – transformation of normal into</a:t>
                </a:r>
                <a:r>
                  <a:rPr lang="ru-RU" dirty="0"/>
                  <a:t> 3 </a:t>
                </a:r>
                <a:r>
                  <a:rPr lang="en-US" dirty="0"/>
                  <a:t>by</a:t>
                </a:r>
                <a:r>
                  <a:rPr lang="ru-RU" dirty="0"/>
                  <a:t> 6</a:t>
                </a:r>
                <a:r>
                  <a:rPr lang="en-US" dirty="0"/>
                  <a:t> matrix</a:t>
                </a:r>
                <a:r>
                  <a:rPr lang="ru-RU" dirty="0"/>
                  <a:t>:</a:t>
                </a:r>
              </a:p>
              <a:p>
                <a:pPr marL="0" indent="0">
                  <a:buNone/>
                </a:pPr>
                <a:endParaRPr lang="ru-RU" dirty="0"/>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𝑁</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solidFill>
                                    <a:srgbClr val="FF0000"/>
                                  </a:solidFill>
                                  <a:latin typeface="Cambria Math" panose="02040503050406030204" pitchFamily="18" charset="0"/>
                                </a:rPr>
                              </m:ctrlPr>
                            </m:mPr>
                            <m:m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𝑥</m:t>
                                    </m:r>
                                  </m:sub>
                                </m:sSub>
                              </m:e>
                              <m:e/>
                              <m:e/>
                            </m:mr>
                            <m:mr>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𝑦</m:t>
                                    </m:r>
                                  </m:sub>
                                </m:sSub>
                              </m:e>
                              <m:e/>
                            </m:mr>
                            <m:mr>
                              <m:e/>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𝑧</m:t>
                                    </m:r>
                                  </m:sub>
                                </m:sSub>
                              </m:e>
                            </m:mr>
                          </m:m>
                          <m:r>
                            <a:rPr lang="en-US" b="0" i="1" smtClean="0">
                              <a:solidFill>
                                <a:srgbClr val="FF0000"/>
                              </a:solidFill>
                              <a:latin typeface="Cambria Math" panose="02040503050406030204" pitchFamily="18" charset="0"/>
                            </a:rPr>
                            <m:t>   </m:t>
                          </m:r>
                          <m:m>
                            <m:mPr>
                              <m:mcs>
                                <m:mc>
                                  <m:mcPr>
                                    <m:count m:val="3"/>
                                    <m:mcJc m:val="center"/>
                                  </m:mcPr>
                                </m:mc>
                              </m:mcs>
                              <m:ctrlPr>
                                <a:rPr lang="en-US" b="0" i="1" smtClean="0">
                                  <a:solidFill>
                                    <a:srgbClr val="FF0000"/>
                                  </a:solidFill>
                                  <a:latin typeface="Cambria Math" panose="02040503050406030204" pitchFamily="18" charset="0"/>
                                </a:rPr>
                              </m:ctrlPr>
                            </m:mPr>
                            <m:mr>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𝑧</m:t>
                                    </m:r>
                                  </m:sub>
                                </m:sSub>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𝑦</m:t>
                                    </m:r>
                                  </m:sub>
                                </m:sSub>
                              </m:e>
                            </m:mr>
                            <m:m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𝑧</m:t>
                                    </m:r>
                                  </m:sub>
                                </m:sSub>
                              </m:e>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𝑥</m:t>
                                    </m:r>
                                  </m:sub>
                                </m:sSub>
                              </m:e>
                            </m:mr>
                            <m:m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𝑦</m:t>
                                    </m:r>
                                  </m:sub>
                                </m:sSub>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𝑛</m:t>
                                    </m:r>
                                  </m:e>
                                  <m:sub>
                                    <m:r>
                                      <a:rPr lang="en-US" i="1">
                                        <a:solidFill>
                                          <a:srgbClr val="FF0000"/>
                                        </a:solidFill>
                                        <a:latin typeface="Cambria Math" panose="02040503050406030204" pitchFamily="18" charset="0"/>
                                      </a:rPr>
                                      <m:t>𝑥</m:t>
                                    </m:r>
                                  </m:sub>
                                </m:sSub>
                              </m:e>
                              <m:e/>
                            </m:mr>
                          </m:m>
                        </m:e>
                      </m:d>
                    </m:oMath>
                  </m:oMathPara>
                </a14:m>
                <a:endParaRPr lang="en-US" dirty="0"/>
              </a:p>
              <a:p>
                <a:endParaRPr lang="ru-RU" dirty="0"/>
              </a:p>
            </p:txBody>
          </p:sp>
        </mc:Choice>
        <mc:Fallback>
          <p:sp>
            <p:nvSpPr>
              <p:cNvPr id="3" name="Content Placeholder 2">
                <a:extLst>
                  <a:ext uri="{FF2B5EF4-FFF2-40B4-BE49-F238E27FC236}">
                    <a16:creationId xmlns:a16="http://schemas.microsoft.com/office/drawing/2014/main" id="{4A1F8EDA-3594-B84F-A40B-038F1772BBF6}"/>
                  </a:ext>
                </a:extLst>
              </p:cNvPr>
              <p:cNvSpPr>
                <a:spLocks noGrp="1" noRot="1" noChangeAspect="1" noMove="1" noResize="1" noEditPoints="1" noAdjustHandles="1" noChangeArrowheads="1" noChangeShapeType="1" noTextEdit="1"/>
              </p:cNvSpPr>
              <p:nvPr>
                <p:ph idx="1"/>
              </p:nvPr>
            </p:nvSpPr>
            <p:spPr>
              <a:xfrm>
                <a:off x="838200" y="1825625"/>
                <a:ext cx="7772400" cy="4351338"/>
              </a:xfrm>
              <a:blipFill>
                <a:blip r:embed="rId3"/>
                <a:stretch>
                  <a:fillRect l="-489" t="-2632"/>
                </a:stretch>
              </a:blipFill>
            </p:spPr>
            <p:txBody>
              <a:bodyPr/>
              <a:lstStyle/>
              <a:p>
                <a:r>
                  <a:rPr lang="ru-RU">
                    <a:noFill/>
                  </a:rPr>
                  <a:t> </a:t>
                </a:r>
              </a:p>
            </p:txBody>
          </p:sp>
        </mc:Fallback>
      </mc:AlternateContent>
      <p:sp>
        <p:nvSpPr>
          <p:cNvPr id="4" name="Date Placeholder 3">
            <a:extLst>
              <a:ext uri="{FF2B5EF4-FFF2-40B4-BE49-F238E27FC236}">
                <a16:creationId xmlns:a16="http://schemas.microsoft.com/office/drawing/2014/main" id="{98EFDD44-C54C-6349-80F2-42E8E6EC8882}"/>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B079FCAD-65FB-5448-A459-3D33046B8EAE}"/>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5ADC7FDE-1AFF-1F4D-91B1-4EB1483BACCF}"/>
              </a:ext>
            </a:extLst>
          </p:cNvPr>
          <p:cNvSpPr>
            <a:spLocks noGrp="1"/>
          </p:cNvSpPr>
          <p:nvPr>
            <p:ph type="sldNum" sz="quarter" idx="12"/>
          </p:nvPr>
        </p:nvSpPr>
        <p:spPr/>
        <p:txBody>
          <a:bodyPr/>
          <a:lstStyle/>
          <a:p>
            <a:fld id="{46F21316-FEC6-F24D-BA95-63BCA72FB409}" type="slidenum">
              <a:rPr lang="ru-RU" smtClean="0"/>
              <a:pPr/>
              <a:t>14</a:t>
            </a:fld>
            <a:endParaRPr lang="ru-RU"/>
          </a:p>
        </p:txBody>
      </p:sp>
      <p:pic>
        <p:nvPicPr>
          <p:cNvPr id="8" name="Picture 7">
            <a:extLst>
              <a:ext uri="{FF2B5EF4-FFF2-40B4-BE49-F238E27FC236}">
                <a16:creationId xmlns:a16="http://schemas.microsoft.com/office/drawing/2014/main" id="{30907ADA-D1AE-A140-90A6-66C018C0A761}"/>
              </a:ext>
            </a:extLst>
          </p:cNvPr>
          <p:cNvPicPr>
            <a:picLocks noChangeAspect="1"/>
          </p:cNvPicPr>
          <p:nvPr/>
        </p:nvPicPr>
        <p:blipFill>
          <a:blip r:embed="rId4"/>
          <a:stretch>
            <a:fillRect/>
          </a:stretch>
        </p:blipFill>
        <p:spPr>
          <a:xfrm>
            <a:off x="8610600" y="2056341"/>
            <a:ext cx="3060700" cy="3238500"/>
          </a:xfrm>
          <a:prstGeom prst="rect">
            <a:avLst/>
          </a:prstGeom>
        </p:spPr>
      </p:pic>
    </p:spTree>
    <p:extLst>
      <p:ext uri="{BB962C8B-B14F-4D97-AF65-F5344CB8AC3E}">
        <p14:creationId xmlns:p14="http://schemas.microsoft.com/office/powerpoint/2010/main" val="308210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2249-0138-1B4B-BE6B-9D70162AAA39}"/>
              </a:ext>
            </a:extLst>
          </p:cNvPr>
          <p:cNvSpPr>
            <a:spLocks noGrp="1"/>
          </p:cNvSpPr>
          <p:nvPr>
            <p:ph type="title"/>
          </p:nvPr>
        </p:nvSpPr>
        <p:spPr/>
        <p:txBody>
          <a:bodyPr/>
          <a:lstStyle/>
          <a:p>
            <a:r>
              <a:rPr lang="en-US" dirty="0"/>
              <a:t>Linear Elasticity Problem</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057E85-EFFA-B345-823A-B08690E8F645}"/>
                  </a:ext>
                </a:extLst>
              </p:cNvPr>
              <p:cNvSpPr>
                <a:spLocks noGrp="1"/>
              </p:cNvSpPr>
              <p:nvPr>
                <p:ph idx="1"/>
              </p:nvPr>
            </p:nvSpPr>
            <p:spPr/>
            <p:txBody>
              <a:bodyPr>
                <a:normAutofit fontScale="92500" lnSpcReduction="10000"/>
              </a:bodyPr>
              <a:lstStyle/>
              <a:p>
                <a:r>
                  <a:rPr lang="en-US" dirty="0"/>
                  <a:t>Transformations yield the flux expression</a:t>
                </a:r>
                <a:r>
                  <a:rPr lang="ru-RU" dirty="0"/>
                  <a:t>, </a:t>
                </a:r>
                <a:r>
                  <a:rPr lang="en-US" dirty="0"/>
                  <a:t>here</a:t>
                </a:r>
                <a:r>
                  <a:rPr lang="ru-RU" dirty="0"/>
                  <a:t> </a:t>
                </a:r>
                <a14:m>
                  <m:oMath xmlns:m="http://schemas.openxmlformats.org/officeDocument/2006/math">
                    <m:sSub>
                      <m:sSubPr>
                        <m:ctrlPr>
                          <a:rPr lang="ru-RU" i="1" smtClean="0">
                            <a:latin typeface="Cambria Math" panose="02040503050406030204" pitchFamily="18" charset="0"/>
                            <a:ea typeface="Cambria Math" panose="02040503050406030204" pitchFamily="18" charset="0"/>
                          </a:rPr>
                        </m:ctrlPr>
                      </m:sSubPr>
                      <m:e>
                        <m:r>
                          <a:rPr lang="ru-RU" i="1">
                            <a:latin typeface="Cambria Math" panose="02040503050406030204" pitchFamily="18" charset="0"/>
                            <a:ea typeface="Cambria Math" panose="02040503050406030204" pitchFamily="18" charset="0"/>
                          </a:rPr>
                          <m:t>𝔼</m:t>
                        </m:r>
                      </m:e>
                      <m:sub>
                        <m:r>
                          <a:rPr lang="en-US" b="0" i="1" smtClean="0">
                            <a:latin typeface="Cambria Math" panose="02040503050406030204" pitchFamily="18" charset="0"/>
                            <a:ea typeface="Cambria Math" panose="02040503050406030204" pitchFamily="18" charset="0"/>
                          </a:rPr>
                          <m:t>𝑖𝑗</m:t>
                        </m:r>
                      </m:sub>
                    </m:sSub>
                  </m:oMath>
                </a14:m>
                <a:r>
                  <a:rPr lang="ru-RU" dirty="0"/>
                  <a:t> </a:t>
                </a:r>
                <a:r>
                  <a:rPr lang="en-US" dirty="0"/>
                  <a:t>are</a:t>
                </a:r>
                <a:r>
                  <a:rPr lang="ru-RU" dirty="0"/>
                  <a:t> 3 </a:t>
                </a:r>
                <a:r>
                  <a:rPr lang="en-US" dirty="0"/>
                  <a:t>by</a:t>
                </a:r>
                <a:r>
                  <a:rPr lang="ru-RU" dirty="0"/>
                  <a:t> 3</a:t>
                </a:r>
                <a:r>
                  <a:rPr lang="en-US" dirty="0"/>
                  <a:t> tensors</a:t>
                </a:r>
                <a:r>
                  <a:rPr lang="ru-RU" dirty="0"/>
                  <a:t>:</a:t>
                </a:r>
                <a:endParaRPr lang="en-US" dirty="0"/>
              </a:p>
              <a:p>
                <a:endParaRPr lang="ru-RU" dirty="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m:t>
                      </m:r>
                      <m:r>
                        <a:rPr lang="en-US" b="0" i="1" smtClean="0">
                          <a:latin typeface="Cambria Math" panose="02040503050406030204" pitchFamily="18" charset="0"/>
                        </a:rPr>
                        <m:t>=</m:t>
                      </m:r>
                      <m:r>
                        <a:rPr lang="en-US" i="1" smtClean="0">
                          <a:solidFill>
                            <a:srgbClr val="FF0000"/>
                          </a:solidFill>
                          <a:latin typeface="Cambria Math" panose="02040503050406030204" pitchFamily="18" charset="0"/>
                        </a:rPr>
                        <m:t>𝑁𝐸</m:t>
                      </m:r>
                      <m:r>
                        <a:rPr lang="en-US" b="1" i="1">
                          <a:latin typeface="Cambria Math" panose="02040503050406030204" pitchFamily="18" charset="0"/>
                          <a:ea typeface="Cambria Math" panose="02040503050406030204" pitchFamily="18" charset="0"/>
                        </a:rPr>
                        <m:t>𝝐</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m>
                                <m:mPr>
                                  <m:mcs>
                                    <m:mc>
                                      <m:mcPr>
                                        <m:count m:val="3"/>
                                        <m:mcJc m:val="center"/>
                                      </m:mcPr>
                                    </m:mc>
                                  </m:mcs>
                                  <m:ctrlPr>
                                    <a:rPr lang="en-US" i="1" smtClean="0">
                                      <a:solidFill>
                                        <a:srgbClr val="FF0000"/>
                                      </a:solidFill>
                                      <a:latin typeface="Cambria Math" panose="02040503050406030204" pitchFamily="18" charset="0"/>
                                    </a:rPr>
                                  </m:ctrlPr>
                                </m:mPr>
                                <m:mr>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11</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12</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13</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i="1">
                                            <a:solidFill>
                                              <a:srgbClr val="FF0000"/>
                                            </a:solidFill>
                                            <a:latin typeface="Cambria Math" panose="02040503050406030204" pitchFamily="18" charset="0"/>
                                          </a:rPr>
                                        </m:ctrlPr>
                                      </m:sSubSup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12</m:t>
                                        </m:r>
                                      </m:sub>
                                      <m:sup>
                                        <m:r>
                                          <m:rPr>
                                            <m:sty m:val="p"/>
                                          </m:rPr>
                                          <a:rPr lang="en-US">
                                            <a:solidFill>
                                              <a:srgbClr val="FF0000"/>
                                            </a:solidFill>
                                            <a:latin typeface="Cambria Math" panose="02040503050406030204" pitchFamily="18" charset="0"/>
                                          </a:rPr>
                                          <m:t>T</m:t>
                                        </m:r>
                                      </m:sup>
                                    </m:sSubSup>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ea typeface="Cambria Math" panose="02040503050406030204" pitchFamily="18" charset="0"/>
                                          </a:rPr>
                                          <m:t>22</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ea typeface="Cambria Math" panose="02040503050406030204" pitchFamily="18" charset="0"/>
                                          </a:rPr>
                                          <m:t>23</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i="1">
                                            <a:solidFill>
                                              <a:srgbClr val="FF0000"/>
                                            </a:solidFill>
                                            <a:latin typeface="Cambria Math" panose="02040503050406030204" pitchFamily="18" charset="0"/>
                                          </a:rPr>
                                        </m:ctrlPr>
                                      </m:sSubSup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rPr>
                                          <m:t>13</m:t>
                                        </m:r>
                                      </m:sub>
                                      <m:sup>
                                        <m:r>
                                          <m:rPr>
                                            <m:sty m:val="p"/>
                                          </m:rPr>
                                          <a:rPr lang="en-US">
                                            <a:solidFill>
                                              <a:srgbClr val="FF0000"/>
                                            </a:solidFill>
                                            <a:latin typeface="Cambria Math" panose="02040503050406030204" pitchFamily="18" charset="0"/>
                                          </a:rPr>
                                          <m:t>T</m:t>
                                        </m:r>
                                      </m:sup>
                                    </m:sSubSup>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Sup>
                                      <m:sSubSupPr>
                                        <m:ctrlPr>
                                          <a:rPr lang="en-US" i="1">
                                            <a:solidFill>
                                              <a:srgbClr val="FF0000"/>
                                            </a:solidFill>
                                            <a:latin typeface="Cambria Math" panose="02040503050406030204" pitchFamily="18" charset="0"/>
                                          </a:rPr>
                                        </m:ctrlPr>
                                      </m:sSubSup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ea typeface="Cambria Math" panose="02040503050406030204" pitchFamily="18" charset="0"/>
                                          </a:rPr>
                                          <m:t>23</m:t>
                                        </m:r>
                                      </m:sub>
                                      <m:sup>
                                        <m:r>
                                          <m:rPr>
                                            <m:sty m:val="p"/>
                                          </m:rPr>
                                          <a:rPr lang="en-US">
                                            <a:solidFill>
                                              <a:srgbClr val="FF0000"/>
                                            </a:solidFill>
                                            <a:latin typeface="Cambria Math" panose="02040503050406030204" pitchFamily="18" charset="0"/>
                                          </a:rPr>
                                          <m:t>T</m:t>
                                        </m:r>
                                      </m:sup>
                                    </m:sSubSup>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
                                      <m:sSubPr>
                                        <m:ctrlPr>
                                          <a:rPr lang="en-US" i="1">
                                            <a:solidFill>
                                              <a:srgbClr val="FF0000"/>
                                            </a:solidFill>
                                            <a:latin typeface="Cambria Math" panose="02040503050406030204" pitchFamily="18" charset="0"/>
                                          </a:rPr>
                                        </m:ctrlPr>
                                      </m:sSubPr>
                                      <m:e>
                                        <m:r>
                                          <m:rPr>
                                            <m:brk m:alnAt="7"/>
                                          </m:rPr>
                                          <a:rPr lang="en-US" i="1">
                                            <a:solidFill>
                                              <a:srgbClr val="FF0000"/>
                                            </a:solidFill>
                                            <a:latin typeface="Cambria Math" panose="02040503050406030204" pitchFamily="18" charset="0"/>
                                            <a:ea typeface="Cambria Math" panose="02040503050406030204" pitchFamily="18" charset="0"/>
                                          </a:rPr>
                                          <m:t>𝔼</m:t>
                                        </m:r>
                                      </m:e>
                                      <m:sub>
                                        <m:r>
                                          <a:rPr lang="en-US" i="1">
                                            <a:solidFill>
                                              <a:srgbClr val="FF0000"/>
                                            </a:solidFill>
                                            <a:latin typeface="Cambria Math" panose="02040503050406030204" pitchFamily="18" charset="0"/>
                                            <a:ea typeface="Cambria Math" panose="02040503050406030204" pitchFamily="18" charset="0"/>
                                          </a:rPr>
                                          <m:t>33</m:t>
                                        </m:r>
                                      </m:sub>
                                    </m:sSub>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
                            </m:e>
                          </m:d>
                        </m:e>
                        <m:sup>
                          <m:r>
                            <m:rPr>
                              <m:sty m:val="p"/>
                            </m:rPr>
                            <a:rPr lang="en-US" b="0" i="0" smtClean="0">
                              <a:latin typeface="Cambria Math" panose="02040503050406030204" pitchFamily="18" charset="0"/>
                            </a:rPr>
                            <m:t>T</m:t>
                          </m:r>
                        </m:sup>
                      </m:sSup>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sty m:val="p"/>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e>
                            </m:mr>
                            <m:mr>
                              <m:e>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e>
                            </m:mr>
                            <m:mr>
                              <m:e>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e>
                            </m:mr>
                          </m:m>
                        </m:e>
                      </m:d>
                      <m:r>
                        <a:rPr lang="ru-RU" b="0" i="1" smtClean="0">
                          <a:latin typeface="Cambria Math" panose="02040503050406030204" pitchFamily="18" charset="0"/>
                        </a:rPr>
                        <m:t>=</m:t>
                      </m:r>
                      <m:r>
                        <a:rPr lang="en-US" b="0" i="1" smtClean="0">
                          <a:solidFill>
                            <a:srgbClr val="FF0000"/>
                          </a:solidFill>
                          <a:latin typeface="Cambria Math" panose="02040503050406030204" pitchFamily="18" charset="0"/>
                        </a:rPr>
                        <m:t>𝑀</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sty m:val="p"/>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e>
                            </m:mr>
                            <m:m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e>
                            </m:mr>
                            <m:m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e>
                            </m:mr>
                          </m:m>
                        </m:e>
                      </m:d>
                    </m:oMath>
                  </m:oMathPara>
                </a14:m>
                <a:endParaRPr lang="ru-RU" dirty="0"/>
              </a:p>
              <a:p>
                <a:endParaRPr lang="en-US" dirty="0"/>
              </a:p>
              <a:p>
                <a:r>
                  <a:rPr lang="en-US" dirty="0"/>
                  <a:t>New expression for</a:t>
                </a:r>
                <a:r>
                  <a:rPr lang="ru-RU" dirty="0"/>
                  <a:t> </a:t>
                </a:r>
                <a14:m>
                  <m:oMath xmlns:m="http://schemas.openxmlformats.org/officeDocument/2006/math">
                    <m:r>
                      <a:rPr lang="en-US" b="1" i="1" smtClean="0">
                        <a:latin typeface="Cambria Math" panose="02040503050406030204" pitchFamily="18" charset="0"/>
                      </a:rPr>
                      <m:t>𝑭</m:t>
                    </m:r>
                  </m:oMath>
                </a14:m>
                <a:r>
                  <a:rPr lang="ru-RU" dirty="0"/>
                  <a:t> </a:t>
                </a:r>
                <a:r>
                  <a:rPr lang="en-US" dirty="0"/>
                  <a:t>yields (as in diffusion)</a:t>
                </a:r>
                <a:r>
                  <a:rPr lang="ru-RU" dirty="0"/>
                  <a:t>: </a:t>
                </a:r>
              </a:p>
              <a:p>
                <a:pPr lvl="1"/>
                <a:r>
                  <a:rPr lang="en-US" i="1" dirty="0"/>
                  <a:t>two-point flux</a:t>
                </a:r>
                <a:r>
                  <a:rPr lang="ru-RU" dirty="0"/>
                  <a:t>, </a:t>
                </a:r>
              </a:p>
              <a:p>
                <a:pPr lvl="1"/>
                <a:r>
                  <a:rPr lang="en-US" i="1" dirty="0"/>
                  <a:t>transversal part</a:t>
                </a:r>
                <a:r>
                  <a:rPr lang="en-US" dirty="0"/>
                  <a:t> of the flux,</a:t>
                </a:r>
                <a:endParaRPr lang="ru-RU" dirty="0"/>
              </a:p>
              <a:p>
                <a:pPr lvl="1"/>
                <a:r>
                  <a:rPr lang="en-US" dirty="0"/>
                  <a:t>Interpolation method in </a:t>
                </a:r>
                <a:r>
                  <a:rPr lang="en-US" i="1" dirty="0"/>
                  <a:t>heterogeneous</a:t>
                </a:r>
                <a:r>
                  <a:rPr lang="en-US" dirty="0"/>
                  <a:t> media</a:t>
                </a:r>
                <a:r>
                  <a:rPr lang="ru-RU" dirty="0"/>
                  <a:t>.</a:t>
                </a:r>
              </a:p>
              <a:p>
                <a:endParaRPr lang="ru-RU" dirty="0"/>
              </a:p>
            </p:txBody>
          </p:sp>
        </mc:Choice>
        <mc:Fallback>
          <p:sp>
            <p:nvSpPr>
              <p:cNvPr id="3" name="Content Placeholder 2">
                <a:extLst>
                  <a:ext uri="{FF2B5EF4-FFF2-40B4-BE49-F238E27FC236}">
                    <a16:creationId xmlns:a16="http://schemas.microsoft.com/office/drawing/2014/main" id="{3A057E85-EFFA-B345-823A-B08690E8F645}"/>
                  </a:ext>
                </a:extLst>
              </p:cNvPr>
              <p:cNvSpPr>
                <a:spLocks noGrp="1" noRot="1" noChangeAspect="1" noMove="1" noResize="1" noEditPoints="1" noAdjustHandles="1" noChangeArrowheads="1" noChangeShapeType="1" noTextEdit="1"/>
              </p:cNvSpPr>
              <p:nvPr>
                <p:ph idx="1"/>
              </p:nvPr>
            </p:nvSpPr>
            <p:spPr>
              <a:blipFill>
                <a:blip r:embed="rId3"/>
                <a:stretch>
                  <a:fillRect l="-844" t="-2632"/>
                </a:stretch>
              </a:blipFill>
            </p:spPr>
            <p:txBody>
              <a:bodyPr/>
              <a:lstStyle/>
              <a:p>
                <a:r>
                  <a:rPr lang="ru-RU">
                    <a:noFill/>
                  </a:rPr>
                  <a:t> </a:t>
                </a:r>
              </a:p>
            </p:txBody>
          </p:sp>
        </mc:Fallback>
      </mc:AlternateContent>
      <p:sp>
        <p:nvSpPr>
          <p:cNvPr id="4" name="Date Placeholder 3">
            <a:extLst>
              <a:ext uri="{FF2B5EF4-FFF2-40B4-BE49-F238E27FC236}">
                <a16:creationId xmlns:a16="http://schemas.microsoft.com/office/drawing/2014/main" id="{49EEBF17-499F-E740-AD23-1460DB0D6DEC}"/>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E21B22E4-B3B5-A94B-9867-CA8D264999A9}"/>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0D4F596A-9C4D-BC43-A7E6-B5143B7BF354}"/>
              </a:ext>
            </a:extLst>
          </p:cNvPr>
          <p:cNvSpPr>
            <a:spLocks noGrp="1"/>
          </p:cNvSpPr>
          <p:nvPr>
            <p:ph type="sldNum" sz="quarter" idx="12"/>
          </p:nvPr>
        </p:nvSpPr>
        <p:spPr/>
        <p:txBody>
          <a:bodyPr/>
          <a:lstStyle/>
          <a:p>
            <a:fld id="{46F21316-FEC6-F24D-BA95-63BCA72FB409}" type="slidenum">
              <a:rPr lang="ru-RU" smtClean="0"/>
              <a:pPr/>
              <a:t>15</a:t>
            </a:fld>
            <a:endParaRPr lang="ru-RU"/>
          </a:p>
        </p:txBody>
      </p:sp>
    </p:spTree>
    <p:extLst>
      <p:ext uri="{BB962C8B-B14F-4D97-AF65-F5344CB8AC3E}">
        <p14:creationId xmlns:p14="http://schemas.microsoft.com/office/powerpoint/2010/main" val="3938297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90475-F75A-1E47-98F8-0BB64243480A}"/>
              </a:ext>
            </a:extLst>
          </p:cNvPr>
          <p:cNvSpPr>
            <a:spLocks noGrp="1"/>
          </p:cNvSpPr>
          <p:nvPr>
            <p:ph type="title"/>
          </p:nvPr>
        </p:nvSpPr>
        <p:spPr/>
        <p:txBody>
          <a:bodyPr/>
          <a:lstStyle/>
          <a:p>
            <a:r>
              <a:rPr lang="en-US" dirty="0"/>
              <a:t>Linear Elasticity Problem</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098798-8C69-DE4C-8EB8-4B73F1D1CA9B}"/>
                  </a:ext>
                </a:extLst>
              </p:cNvPr>
              <p:cNvSpPr>
                <a:spLocks noGrp="1"/>
              </p:cNvSpPr>
              <p:nvPr>
                <p:ph idx="1"/>
              </p:nvPr>
            </p:nvSpPr>
            <p:spPr/>
            <p:txBody>
              <a:bodyPr>
                <a:normAutofit fontScale="85000" lnSpcReduction="20000"/>
              </a:bodyPr>
              <a:lstStyle/>
              <a:p>
                <a:r>
                  <a:rPr lang="en-US" b="1" dirty="0">
                    <a:solidFill>
                      <a:srgbClr val="930001"/>
                    </a:solidFill>
                  </a:rPr>
                  <a:t>Two-point flux</a:t>
                </a:r>
                <a:r>
                  <a:rPr lang="ru-RU" dirty="0"/>
                  <a:t>, </a:t>
                </a:r>
                <a:r>
                  <a:rPr lang="en-US" dirty="0"/>
                  <a:t>here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b="0" i="1" smtClean="0">
                            <a:solidFill>
                              <a:srgbClr val="FF0000"/>
                            </a:solidFill>
                            <a:latin typeface="Cambria Math" panose="02040503050406030204" pitchFamily="18" charset="0"/>
                          </a:rPr>
                          <m:t>𝑖</m:t>
                        </m:r>
                      </m:sub>
                    </m:sSub>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Sub>
                      </m:e>
                    </m:d>
                  </m:oMath>
                </a14:m>
                <a:r>
                  <a:rPr lang="ru-RU" dirty="0"/>
                  <a:t> - </a:t>
                </a:r>
                <a:r>
                  <a:rPr lang="en-US" dirty="0"/>
                  <a:t>matrix</a:t>
                </a:r>
                <a:r>
                  <a:rPr lang="ru-RU" dirty="0"/>
                  <a:t> 3 </a:t>
                </a:r>
                <a:r>
                  <a:rPr lang="en-US" dirty="0"/>
                  <a:t>by</a:t>
                </a:r>
                <a:r>
                  <a:rPr lang="ru-RU" dirty="0"/>
                  <a:t> 3</a:t>
                </a:r>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m:rPr>
                              <m:sty m:val="p"/>
                            </m:rPr>
                            <a:rPr lang="en-US" b="0" i="0" smtClean="0">
                              <a:latin typeface="Cambria Math" panose="02040503050406030204" pitchFamily="18" charset="0"/>
                            </a:rPr>
                            <m:t>n</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𝑇</m:t>
                          </m:r>
                        </m:e>
                        <m:sub>
                          <m:r>
                            <a:rPr lang="en-US" b="0" i="1" smtClean="0">
                              <a:solidFill>
                                <a:schemeClr val="accent1"/>
                              </a:solidFill>
                              <a:latin typeface="Cambria Math" panose="02040503050406030204" pitchFamily="18" charset="0"/>
                            </a:rPr>
                            <m:t>1</m:t>
                          </m:r>
                        </m:sub>
                      </m:sSub>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i="1">
                                  <a:solidFill>
                                    <a:schemeClr val="accent6"/>
                                  </a:solidFill>
                                  <a:latin typeface="Cambria Math" panose="02040503050406030204" pitchFamily="18" charset="0"/>
                                </a:rPr>
                                <m:t>2</m:t>
                              </m:r>
                            </m:sub>
                          </m:sSub>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r>
                            <m:rPr>
                              <m:nor/>
                            </m:rPr>
                            <a:rPr lang="en-US" dirty="0"/>
                            <m:t>)</m:t>
                          </m:r>
                        </m:e>
                        <m:sup>
                          <m:r>
                            <a:rPr lang="en-US" b="0" i="1" smtClean="0">
                              <a:latin typeface="Cambria Math" panose="02040503050406030204" pitchFamily="18" charset="0"/>
                            </a:rPr>
                            <m:t>−1</m:t>
                          </m:r>
                        </m:sup>
                      </m:sSup>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d>
                        <m:dPr>
                          <m:ctrlPr>
                            <a:rPr lang="en-US" i="1">
                              <a:latin typeface="Cambria Math" panose="02040503050406030204" pitchFamily="18" charset="0"/>
                            </a:rPr>
                          </m:ctrlPr>
                        </m:dPr>
                        <m:e>
                          <m:sSub>
                            <m:sSubPr>
                              <m:ctrlPr>
                                <a:rPr lang="en-US" i="1" smtClean="0">
                                  <a:solidFill>
                                    <a:schemeClr val="accent6"/>
                                  </a:solidFill>
                                  <a:latin typeface="Cambria Math" panose="02040503050406030204" pitchFamily="18" charset="0"/>
                                </a:rPr>
                              </m:ctrlPr>
                            </m:sSubPr>
                            <m:e>
                              <m:r>
                                <a:rPr lang="en-US" b="1" i="1">
                                  <a:solidFill>
                                    <a:schemeClr val="accent6"/>
                                  </a:solidFill>
                                  <a:latin typeface="Cambria Math" panose="02040503050406030204" pitchFamily="18" charset="0"/>
                                </a:rPr>
                                <m:t>𝒖</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𝒖</m:t>
                              </m:r>
                            </m:e>
                            <m:sub>
                              <m:r>
                                <a:rPr lang="en-US" i="1">
                                  <a:solidFill>
                                    <a:schemeClr val="accent1"/>
                                  </a:solidFill>
                                  <a:latin typeface="Cambria Math" panose="02040503050406030204" pitchFamily="18" charset="0"/>
                                </a:rPr>
                                <m:t>1</m:t>
                              </m:r>
                            </m:sub>
                          </m:sSub>
                        </m:e>
                      </m:d>
                    </m:oMath>
                  </m:oMathPara>
                </a14:m>
                <a:endParaRPr lang="en-US" dirty="0">
                  <a:solidFill>
                    <a:schemeClr val="accent1"/>
                  </a:solidFill>
                </a:endParaRPr>
              </a:p>
              <a:p>
                <a:pPr marL="0" indent="0">
                  <a:buNone/>
                </a:pPr>
                <a:endParaRPr lang="en-US" b="0" dirty="0"/>
              </a:p>
              <a:p>
                <a:r>
                  <a:rPr lang="en-US" dirty="0"/>
                  <a:t>Lost </a:t>
                </a:r>
                <a:r>
                  <a:rPr lang="en-US" b="1" dirty="0">
                    <a:solidFill>
                      <a:srgbClr val="930001"/>
                    </a:solidFill>
                  </a:rPr>
                  <a:t>transversal correction</a:t>
                </a:r>
                <a:r>
                  <a:rPr lang="ru-RU" dirty="0"/>
                  <a:t>:</a:t>
                </a:r>
              </a:p>
              <a:p>
                <a:endParaRPr lang="ru-RU"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0" i="1" smtClean="0">
                              <a:latin typeface="Cambria Math" panose="02040503050406030204" pitchFamily="18" charset="0"/>
                              <a:ea typeface="Cambria Math" panose="02040503050406030204" pitchFamily="18" charset="0"/>
                            </a:rPr>
                            <m:t>𝜏</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i="1">
                                          <a:solidFill>
                                            <a:schemeClr val="accent6"/>
                                          </a:solidFill>
                                          <a:latin typeface="Cambria Math" panose="02040503050406030204" pitchFamily="18" charset="0"/>
                                        </a:rPr>
                                        <m:t>2</m:t>
                                      </m:r>
                                    </m:sub>
                                  </m:sSub>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r>
                                    <m:rPr>
                                      <m:nor/>
                                    </m:rPr>
                                    <a:rPr lang="en-US" dirty="0"/>
                                    <m:t>)</m:t>
                                  </m:r>
                                </m:e>
                                <m:sup>
                                  <m:r>
                                    <a:rPr lang="en-US" i="1">
                                      <a:latin typeface="Cambria Math" panose="02040503050406030204" pitchFamily="18" charset="0"/>
                                    </a:rPr>
                                    <m:t>−1</m:t>
                                  </m:r>
                                </m:sup>
                              </m:sSup>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d>
                                <m:dPr>
                                  <m:ctrlPr>
                                    <a:rPr lang="en-US"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
                                        <m:sSubPr>
                                          <m:ctrlPr>
                                            <a:rPr lang="en-US" i="1" smtClean="0">
                                              <a:solidFill>
                                                <a:schemeClr val="accent6"/>
                                              </a:solidFill>
                                              <a:latin typeface="Cambria Math" panose="02040503050406030204" pitchFamily="18" charset="0"/>
                                              <a:ea typeface="Cambria Math" panose="02040503050406030204" pitchFamily="18" charset="0"/>
                                            </a:rPr>
                                          </m:ctrlPr>
                                        </m:sSubPr>
                                        <m:e>
                                          <m:r>
                                            <a:rPr lang="en-US" b="1" i="1">
                                              <a:solidFill>
                                                <a:schemeClr val="accent6"/>
                                              </a:solidFill>
                                              <a:latin typeface="Cambria Math" panose="02040503050406030204" pitchFamily="18" charset="0"/>
                                              <a:ea typeface="Cambria Math" panose="02040503050406030204" pitchFamily="18" charset="0"/>
                                            </a:rPr>
                                            <m:t>𝒚</m:t>
                                          </m:r>
                                        </m:e>
                                        <m:sub>
                                          <m:r>
                                            <a:rPr lang="en-US" i="1">
                                              <a:solidFill>
                                                <a:schemeClr val="accent6"/>
                                              </a:solidFill>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smtClean="0">
                                              <a:solidFill>
                                                <a:schemeClr val="accent1"/>
                                              </a:solidFill>
                                              <a:latin typeface="Cambria Math" panose="02040503050406030204" pitchFamily="18" charset="0"/>
                                              <a:ea typeface="Cambria Math" panose="02040503050406030204" pitchFamily="18" charset="0"/>
                                            </a:rPr>
                                          </m:ctrlPr>
                                        </m:sSubPr>
                                        <m:e>
                                          <m:r>
                                            <a:rPr lang="en-US" b="1" i="1">
                                              <a:solidFill>
                                                <a:schemeClr val="accent1"/>
                                              </a:solidFill>
                                              <a:latin typeface="Cambria Math" panose="02040503050406030204" pitchFamily="18" charset="0"/>
                                              <a:ea typeface="Cambria Math" panose="02040503050406030204" pitchFamily="18" charset="0"/>
                                            </a:rPr>
                                            <m:t>𝒚</m:t>
                                          </m:r>
                                        </m:e>
                                        <m:sub>
                                          <m:r>
                                            <a:rPr lang="en-US" i="1">
                                              <a:solidFill>
                                                <a:schemeClr val="accent1"/>
                                              </a:solidFill>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sup>
                                      <m:r>
                                        <m:rPr>
                                          <m:sty m:val="p"/>
                                        </m:rPr>
                                        <a:rPr lang="ru-RU" b="0" i="0" smtClean="0">
                                          <a:latin typeface="Cambria Math" panose="02040503050406030204" pitchFamily="18" charset="0"/>
                                          <a:ea typeface="Cambria Math" panose="02040503050406030204" pitchFamily="18" charset="0"/>
                                        </a:rPr>
                                        <m:t>T</m:t>
                                      </m:r>
                                    </m:sup>
                                  </m:sSup>
                                </m:e>
                              </m:d>
                            </m:e>
                            <m:e>
                              <m:r>
                                <a:rPr lang="en-US" b="0" i="1" smtClean="0">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b="0" i="1" smtClean="0">
                                      <a:solidFill>
                                        <a:schemeClr val="accent6"/>
                                      </a:solidFill>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i="1">
                                          <a:solidFill>
                                            <a:schemeClr val="accent6"/>
                                          </a:solidFill>
                                          <a:latin typeface="Cambria Math" panose="02040503050406030204" pitchFamily="18" charset="0"/>
                                        </a:rPr>
                                        <m:t>2</m:t>
                                      </m:r>
                                    </m:sub>
                                  </m:sSub>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r>
                                    <m:rPr>
                                      <m:nor/>
                                    </m:rPr>
                                    <a:rPr lang="en-US" dirty="0"/>
                                    <m:t>)</m:t>
                                  </m:r>
                                </m:e>
                                <m:sup>
                                  <m:r>
                                    <a:rPr lang="en-US" i="1">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b="0" i="1" smtClean="0">
                                      <a:solidFill>
                                        <a:schemeClr val="accent1"/>
                                      </a:solidFill>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𝑇</m:t>
                                  </m:r>
                                </m:e>
                                <m:sub>
                                  <m:r>
                                    <a:rPr lang="en-US" b="0" i="1" smtClean="0">
                                      <a:solidFill>
                                        <a:schemeClr val="accent1"/>
                                      </a:solidFill>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bSup>
                                    <m:sSubSupPr>
                                      <m:ctrlPr>
                                        <a:rPr lang="en-US" i="1" smtClean="0">
                                          <a:solidFill>
                                            <a:srgbClr val="FF0000"/>
                                          </a:solidFill>
                                          <a:latin typeface="Cambria Math" panose="02040503050406030204" pitchFamily="18" charset="0"/>
                                          <a:ea typeface="Cambria Math" panose="02040503050406030204" pitchFamily="18" charset="0"/>
                                        </a:rPr>
                                      </m:ctrlPr>
                                    </m:sSubSup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up>
                                      <m:r>
                                        <m:rPr>
                                          <m:sty m:val="p"/>
                                        </m:rPr>
                                        <a:rPr lang="en-US" b="0" i="0" smtClean="0">
                                          <a:solidFill>
                                            <a:srgbClr val="FF0000"/>
                                          </a:solidFill>
                                          <a:latin typeface="Cambria Math" panose="02040503050406030204" pitchFamily="18" charset="0"/>
                                          <a:ea typeface="Cambria Math" panose="02040503050406030204" pitchFamily="18" charset="0"/>
                                        </a:rPr>
                                        <m:t>T</m:t>
                                      </m:r>
                                    </m:sup>
                                  </m:sSubSup>
                                </m:e>
                              </m:d>
                              <m:r>
                                <a:rPr lang="en-US" b="0" i="1" smtClean="0">
                                  <a:latin typeface="Cambria Math" panose="02040503050406030204" pitchFamily="18" charset="0"/>
                                </a:rPr>
                                <m:t>)</m:t>
                              </m:r>
                            </m:e>
                            <m:e>
                              <m:r>
                                <a:rPr lang="en-US" b="0" i="1" smtClean="0">
                                  <a:latin typeface="Cambria Math" panose="02040503050406030204" pitchFamily="18" charset="0"/>
                                </a:rPr>
                                <m:t>+</m:t>
                              </m:r>
                              <m:sSub>
                                <m:sSubPr>
                                  <m:ctrlPr>
                                    <a:rPr lang="en-US" i="1">
                                      <a:latin typeface="Cambria Math" panose="02040503050406030204" pitchFamily="18" charset="0"/>
                                    </a:rPr>
                                  </m:ctrlPr>
                                </m:sSubPr>
                                <m:e>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b="0" i="1" smtClean="0">
                                          <a:solidFill>
                                            <a:schemeClr val="accent6"/>
                                          </a:solidFill>
                                          <a:latin typeface="Cambria Math" panose="02040503050406030204" pitchFamily="18" charset="0"/>
                                        </a:rPr>
                                        <m:t>2</m:t>
                                      </m:r>
                                    </m:sub>
                                  </m:sSub>
                                  <m:r>
                                    <a:rPr lang="en-US" i="1" smtClean="0">
                                      <a:solidFill>
                                        <a:schemeClr val="accent1"/>
                                      </a:solidFill>
                                      <a:latin typeface="Cambria Math" panose="02040503050406030204" pitchFamily="18" charset="0"/>
                                    </a:rPr>
                                    <m:t>𝑇</m:t>
                                  </m:r>
                                </m:e>
                                <m:sub>
                                  <m:r>
                                    <a:rPr lang="en-US" i="1">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i="1">
                                          <a:solidFill>
                                            <a:schemeClr val="accent1"/>
                                          </a:solidFill>
                                          <a:latin typeface="Cambria Math" panose="02040503050406030204" pitchFamily="18" charset="0"/>
                                        </a:rPr>
                                        <m:t>1</m:t>
                                      </m:r>
                                    </m:sub>
                                  </m:sSub>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i="1">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i="1">
                                          <a:solidFill>
                                            <a:schemeClr val="accent6"/>
                                          </a:solidFill>
                                          <a:latin typeface="Cambria Math" panose="02040503050406030204" pitchFamily="18" charset="0"/>
                                        </a:rPr>
                                        <m:t>2</m:t>
                                      </m:r>
                                    </m:sub>
                                  </m:sSub>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𝑇</m:t>
                                      </m:r>
                                    </m:e>
                                    <m:sub>
                                      <m:r>
                                        <a:rPr lang="en-US" i="1">
                                          <a:solidFill>
                                            <a:schemeClr val="accent1"/>
                                          </a:solidFill>
                                          <a:latin typeface="Cambria Math" panose="02040503050406030204" pitchFamily="18" charset="0"/>
                                        </a:rPr>
                                        <m:t>1</m:t>
                                      </m:r>
                                    </m:sub>
                                  </m:sSub>
                                  <m:r>
                                    <m:rPr>
                                      <m:nor/>
                                    </m:rPr>
                                    <a:rPr lang="en-US" dirty="0"/>
                                    <m:t>)</m:t>
                                  </m:r>
                                </m:e>
                                <m:sup>
                                  <m:r>
                                    <a:rPr lang="en-US" i="1">
                                      <a:latin typeface="Cambria Math" panose="02040503050406030204" pitchFamily="18" charset="0"/>
                                    </a:rPr>
                                    <m:t>−1</m:t>
                                  </m:r>
                                </m:sup>
                              </m:sSup>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𝑀</m:t>
                                  </m:r>
                                </m:e>
                                <m:sub>
                                  <m:r>
                                    <a:rPr lang="en-US" b="0" i="1" smtClean="0">
                                      <a:solidFill>
                                        <a:schemeClr val="accent6"/>
                                      </a:solidFill>
                                      <a:latin typeface="Cambria Math" panose="02040503050406030204" pitchFamily="18" charset="0"/>
                                    </a:rPr>
                                    <m:t>2</m:t>
                                  </m:r>
                                </m:sub>
                              </m:sSub>
                              <m:r>
                                <a:rPr lang="en-US" i="1">
                                  <a:latin typeface="Cambria Math" panose="02040503050406030204" pitchFamily="18" charset="0"/>
                                </a:rPr>
                                <m:t>−</m:t>
                              </m:r>
                              <m:sSub>
                                <m:sSubPr>
                                  <m:ctrlPr>
                                    <a:rPr lang="en-US" i="1" smtClean="0">
                                      <a:solidFill>
                                        <a:schemeClr val="accent6"/>
                                      </a:solidFill>
                                      <a:latin typeface="Cambria Math" panose="02040503050406030204" pitchFamily="18" charset="0"/>
                                    </a:rPr>
                                  </m:ctrlPr>
                                </m:sSubPr>
                                <m:e>
                                  <m:r>
                                    <a:rPr lang="en-US" i="1">
                                      <a:solidFill>
                                        <a:schemeClr val="accent6"/>
                                      </a:solidFill>
                                      <a:latin typeface="Cambria Math" panose="02040503050406030204" pitchFamily="18" charset="0"/>
                                    </a:rPr>
                                    <m:t>𝑇</m:t>
                                  </m:r>
                                </m:e>
                                <m:sub>
                                  <m:r>
                                    <a:rPr lang="en-US" b="0" i="1" smtClean="0">
                                      <a:solidFill>
                                        <a:schemeClr val="accent6"/>
                                      </a:solidFill>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ea typeface="Cambria Math" panose="02040503050406030204" pitchFamily="18" charset="0"/>
                                    </a:rPr>
                                    <m:t>⨂</m:t>
                                  </m:r>
                                  <m:sSubSup>
                                    <m:sSubSupPr>
                                      <m:ctrlPr>
                                        <a:rPr lang="en-US"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d>
                              <m:r>
                                <a:rPr lang="en-US" i="1">
                                  <a:latin typeface="Cambria Math" panose="02040503050406030204" pitchFamily="18" charset="0"/>
                                </a:rPr>
                                <m:t>)</m:t>
                              </m:r>
                            </m:e>
                          </m:eqArr>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sty m:val="p"/>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e>
                            </m:mr>
                            <m:m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e>
                            </m:mr>
                            <m:m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e>
                            </m:mr>
                          </m:m>
                        </m:e>
                      </m:d>
                    </m:oMath>
                  </m:oMathPara>
                </a14:m>
                <a:endParaRPr lang="en-US" dirty="0"/>
              </a:p>
              <a:p>
                <a:endParaRPr lang="en-US" dirty="0"/>
              </a:p>
              <a:p>
                <a:r>
                  <a:rPr lang="en-US" dirty="0"/>
                  <a:t>Scheme is applicable on </a:t>
                </a:r>
                <a:r>
                  <a:rPr lang="en-US" b="1" dirty="0"/>
                  <a:t>general grids</a:t>
                </a:r>
                <a:r>
                  <a:rPr lang="en-US" dirty="0"/>
                  <a:t> with </a:t>
                </a:r>
                <a:r>
                  <a:rPr lang="en-US" b="1" dirty="0"/>
                  <a:t>full anisotropic</a:t>
                </a:r>
                <a:r>
                  <a:rPr lang="en-US" dirty="0"/>
                  <a:t> tensors</a:t>
                </a:r>
                <a:r>
                  <a:rPr lang="ru-RU" dirty="0"/>
                  <a:t>.</a:t>
                </a:r>
                <a:endParaRPr lang="en-US" dirty="0"/>
              </a:p>
            </p:txBody>
          </p:sp>
        </mc:Choice>
        <mc:Fallback>
          <p:sp>
            <p:nvSpPr>
              <p:cNvPr id="3" name="Content Placeholder 2">
                <a:extLst>
                  <a:ext uri="{FF2B5EF4-FFF2-40B4-BE49-F238E27FC236}">
                    <a16:creationId xmlns:a16="http://schemas.microsoft.com/office/drawing/2014/main" id="{3D098798-8C69-DE4C-8EB8-4B73F1D1CA9B}"/>
                  </a:ext>
                </a:extLst>
              </p:cNvPr>
              <p:cNvSpPr>
                <a:spLocks noGrp="1" noRot="1" noChangeAspect="1" noMove="1" noResize="1" noEditPoints="1" noAdjustHandles="1" noChangeArrowheads="1" noChangeShapeType="1" noTextEdit="1"/>
              </p:cNvSpPr>
              <p:nvPr>
                <p:ph idx="1"/>
              </p:nvPr>
            </p:nvSpPr>
            <p:spPr>
              <a:blipFill>
                <a:blip r:embed="rId3"/>
                <a:stretch>
                  <a:fillRect l="-724" t="-2924" b="-1462"/>
                </a:stretch>
              </a:blipFill>
            </p:spPr>
            <p:txBody>
              <a:bodyPr/>
              <a:lstStyle/>
              <a:p>
                <a:r>
                  <a:rPr lang="ru-RU">
                    <a:noFill/>
                  </a:rPr>
                  <a:t> </a:t>
                </a:r>
              </a:p>
            </p:txBody>
          </p:sp>
        </mc:Fallback>
      </mc:AlternateContent>
      <p:sp>
        <p:nvSpPr>
          <p:cNvPr id="4" name="Date Placeholder 3">
            <a:extLst>
              <a:ext uri="{FF2B5EF4-FFF2-40B4-BE49-F238E27FC236}">
                <a16:creationId xmlns:a16="http://schemas.microsoft.com/office/drawing/2014/main" id="{0E950CEF-3560-4B4F-A680-7D35F3785D5E}"/>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3A76EBCC-1E3F-DE48-9ADC-75532C5B6BE1}"/>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1DF979A9-9835-BA40-80F2-6DAB52438AA0}"/>
              </a:ext>
            </a:extLst>
          </p:cNvPr>
          <p:cNvSpPr>
            <a:spLocks noGrp="1"/>
          </p:cNvSpPr>
          <p:nvPr>
            <p:ph type="sldNum" sz="quarter" idx="12"/>
          </p:nvPr>
        </p:nvSpPr>
        <p:spPr/>
        <p:txBody>
          <a:bodyPr/>
          <a:lstStyle/>
          <a:p>
            <a:fld id="{46F21316-FEC6-F24D-BA95-63BCA72FB409}" type="slidenum">
              <a:rPr lang="ru-RU" smtClean="0"/>
              <a:pPr/>
              <a:t>16</a:t>
            </a:fld>
            <a:endParaRPr lang="ru-RU"/>
          </a:p>
        </p:txBody>
      </p:sp>
      <p:cxnSp>
        <p:nvCxnSpPr>
          <p:cNvPr id="8" name="Straight Connector 7">
            <a:extLst>
              <a:ext uri="{FF2B5EF4-FFF2-40B4-BE49-F238E27FC236}">
                <a16:creationId xmlns:a16="http://schemas.microsoft.com/office/drawing/2014/main" id="{C099BFCC-CA19-E346-A310-4A5BDD6F9913}"/>
              </a:ext>
            </a:extLst>
          </p:cNvPr>
          <p:cNvCxnSpPr/>
          <p:nvPr/>
        </p:nvCxnSpPr>
        <p:spPr>
          <a:xfrm>
            <a:off x="4521200" y="2912533"/>
            <a:ext cx="2607733" cy="0"/>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F4A718C-BA84-424B-BEE8-9E23F69B8E96}"/>
              </a:ext>
            </a:extLst>
          </p:cNvPr>
          <p:cNvCxnSpPr>
            <a:cxnSpLocks/>
          </p:cNvCxnSpPr>
          <p:nvPr/>
        </p:nvCxnSpPr>
        <p:spPr>
          <a:xfrm>
            <a:off x="7128933" y="2912533"/>
            <a:ext cx="846667" cy="491067"/>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C162D4-9955-6046-B723-DC7F3E742867}"/>
              </a:ext>
            </a:extLst>
          </p:cNvPr>
          <p:cNvCxnSpPr>
            <a:cxnSpLocks/>
          </p:cNvCxnSpPr>
          <p:nvPr/>
        </p:nvCxnSpPr>
        <p:spPr>
          <a:xfrm flipV="1">
            <a:off x="7975600" y="3395134"/>
            <a:ext cx="2751459" cy="8466"/>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786BB6-5FCC-A644-97E0-956CEC9FEBA0}"/>
              </a:ext>
            </a:extLst>
          </p:cNvPr>
          <p:cNvSpPr txBox="1"/>
          <p:nvPr/>
        </p:nvSpPr>
        <p:spPr>
          <a:xfrm>
            <a:off x="7975600" y="3051201"/>
            <a:ext cx="2751459" cy="369332"/>
          </a:xfrm>
          <a:prstGeom prst="rect">
            <a:avLst/>
          </a:prstGeom>
          <a:noFill/>
        </p:spPr>
        <p:txBody>
          <a:bodyPr wrap="none" rtlCol="0">
            <a:spAutoFit/>
          </a:bodyPr>
          <a:lstStyle/>
          <a:p>
            <a:r>
              <a:rPr lang="en-US" dirty="0" err="1"/>
              <a:t>Tensorial</a:t>
            </a:r>
            <a:r>
              <a:rPr lang="en-US" dirty="0"/>
              <a:t> harmonic average</a:t>
            </a:r>
            <a:endParaRPr lang="ru-RU" dirty="0"/>
          </a:p>
        </p:txBody>
      </p:sp>
      <p:sp>
        <p:nvSpPr>
          <p:cNvPr id="19" name="TextBox 18">
            <a:extLst>
              <a:ext uri="{FF2B5EF4-FFF2-40B4-BE49-F238E27FC236}">
                <a16:creationId xmlns:a16="http://schemas.microsoft.com/office/drawing/2014/main" id="{7A0F1970-AACB-B642-986B-AD89489073DB}"/>
              </a:ext>
            </a:extLst>
          </p:cNvPr>
          <p:cNvSpPr txBox="1"/>
          <p:nvPr/>
        </p:nvSpPr>
        <p:spPr>
          <a:xfrm>
            <a:off x="838200" y="6158011"/>
            <a:ext cx="9606797" cy="307777"/>
          </a:xfrm>
          <a:prstGeom prst="rect">
            <a:avLst/>
          </a:prstGeom>
          <a:noFill/>
        </p:spPr>
        <p:txBody>
          <a:bodyPr wrap="none" rtlCol="0">
            <a:spAutoFit/>
          </a:bodyPr>
          <a:lstStyle/>
          <a:p>
            <a:r>
              <a:rPr lang="en-US" sz="1400" dirty="0"/>
              <a:t>Terekhov, </a:t>
            </a:r>
            <a:r>
              <a:rPr lang="en-US" sz="1400" dirty="0" err="1"/>
              <a:t>Tchelepi</a:t>
            </a:r>
            <a:r>
              <a:rPr lang="en-US" sz="1400" dirty="0"/>
              <a:t> “Cell-centered finite volume method for heterogeneous full-tensor anisotropic linear elasticity”, in preparation</a:t>
            </a:r>
            <a:endParaRPr lang="ru-RU" sz="1400" dirty="0"/>
          </a:p>
        </p:txBody>
      </p:sp>
    </p:spTree>
    <p:extLst>
      <p:ext uri="{BB962C8B-B14F-4D97-AF65-F5344CB8AC3E}">
        <p14:creationId xmlns:p14="http://schemas.microsoft.com/office/powerpoint/2010/main" val="1169653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A3E6D-C480-E549-B3FE-0C46D772FA3C}"/>
              </a:ext>
            </a:extLst>
          </p:cNvPr>
          <p:cNvSpPr>
            <a:spLocks noGrp="1"/>
          </p:cNvSpPr>
          <p:nvPr>
            <p:ph type="title"/>
          </p:nvPr>
        </p:nvSpPr>
        <p:spPr/>
        <p:txBody>
          <a:bodyPr/>
          <a:lstStyle/>
          <a:p>
            <a:r>
              <a:rPr lang="en-US" dirty="0" err="1"/>
              <a:t>Poromechanics</a:t>
            </a:r>
            <a:endParaRPr lang="ru-RU" dirty="0"/>
          </a:p>
        </p:txBody>
      </p:sp>
      <p:sp>
        <p:nvSpPr>
          <p:cNvPr id="4" name="Date Placeholder 3">
            <a:extLst>
              <a:ext uri="{FF2B5EF4-FFF2-40B4-BE49-F238E27FC236}">
                <a16:creationId xmlns:a16="http://schemas.microsoft.com/office/drawing/2014/main" id="{F378DC70-9976-DD4B-8BDA-4F866D50F206}"/>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E43ED361-F579-6840-8A19-31EC90A35917}"/>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E61A1F50-7703-A347-8149-269E6BE74D7D}"/>
              </a:ext>
            </a:extLst>
          </p:cNvPr>
          <p:cNvSpPr>
            <a:spLocks noGrp="1"/>
          </p:cNvSpPr>
          <p:nvPr>
            <p:ph type="sldNum" sz="quarter" idx="12"/>
          </p:nvPr>
        </p:nvSpPr>
        <p:spPr/>
        <p:txBody>
          <a:bodyPr/>
          <a:lstStyle/>
          <a:p>
            <a:fld id="{46F21316-FEC6-F24D-BA95-63BCA72FB409}" type="slidenum">
              <a:rPr lang="ru-RU" smtClean="0"/>
              <a:pPr/>
              <a:t>17</a:t>
            </a:fld>
            <a:endParaRPr lang="ru-RU"/>
          </a:p>
        </p:txBody>
      </p:sp>
      <mc:AlternateContent xmlns:mc="http://schemas.openxmlformats.org/markup-compatibility/2006">
        <mc:Choice xmlns:a14="http://schemas.microsoft.com/office/drawing/2010/main" Requires="a14">
          <p:sp>
            <p:nvSpPr>
              <p:cNvPr id="7" name="TextBox 11">
                <a:extLst>
                  <a:ext uri="{FF2B5EF4-FFF2-40B4-BE49-F238E27FC236}">
                    <a16:creationId xmlns:a16="http://schemas.microsoft.com/office/drawing/2014/main" id="{7AA80F2D-B0B3-D444-9454-AC65E649C2AC}"/>
                  </a:ext>
                </a:extLst>
              </p:cNvPr>
              <p:cNvSpPr txBox="1">
                <a:spLocks noChangeArrowheads="1"/>
              </p:cNvSpPr>
              <p:nvPr/>
            </p:nvSpPr>
            <p:spPr bwMode="auto">
              <a:xfrm>
                <a:off x="719936" y="1755776"/>
                <a:ext cx="2809615"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ru-RU" dirty="0">
                    <a:latin typeface="+mn-lt"/>
                  </a:rPr>
                  <a:t>Unknowns</a:t>
                </a:r>
                <a:r>
                  <a:rPr lang="ru-RU" altLang="ru-RU" dirty="0">
                    <a:latin typeface="+mn-lt"/>
                  </a:rPr>
                  <a:t>:</a:t>
                </a:r>
                <a:r>
                  <a:rPr lang="en-US" altLang="ru-RU" dirty="0"/>
                  <a:t>           </a:t>
                </a:r>
                <a14:m>
                  <m:oMath xmlns:m="http://schemas.openxmlformats.org/officeDocument/2006/math">
                    <m:r>
                      <a:rPr lang="en-US" altLang="ru-RU" b="0" i="1" smtClean="0">
                        <a:latin typeface="Cambria Math" panose="02040503050406030204" pitchFamily="18" charset="0"/>
                      </a:rPr>
                      <m:t>𝑢</m:t>
                    </m:r>
                    <m:r>
                      <a:rPr lang="en-US" altLang="ru-RU" b="0" i="1" smtClean="0">
                        <a:latin typeface="Cambria Math" panose="02040503050406030204" pitchFamily="18" charset="0"/>
                      </a:rPr>
                      <m:t>,</m:t>
                    </m:r>
                    <m:r>
                      <a:rPr lang="en-US" altLang="ru-RU" b="0" i="1" smtClean="0">
                        <a:latin typeface="Cambria Math" panose="02040503050406030204" pitchFamily="18" charset="0"/>
                      </a:rPr>
                      <m:t>𝑣</m:t>
                    </m:r>
                    <m:r>
                      <a:rPr lang="en-US" altLang="ru-RU" b="0" i="1" smtClean="0">
                        <a:latin typeface="Cambria Math" panose="02040503050406030204" pitchFamily="18" charset="0"/>
                      </a:rPr>
                      <m:t>,</m:t>
                    </m:r>
                    <m:r>
                      <a:rPr lang="en-US" altLang="ru-RU" b="0" i="1" smtClean="0">
                        <a:latin typeface="Cambria Math" panose="02040503050406030204" pitchFamily="18" charset="0"/>
                      </a:rPr>
                      <m:t>𝑤</m:t>
                    </m:r>
                    <m:r>
                      <a:rPr lang="en-US" altLang="ru-RU" b="1" i="1" smtClean="0">
                        <a:latin typeface="Cambria Math" panose="02040503050406030204" pitchFamily="18" charset="0"/>
                      </a:rPr>
                      <m:t>,</m:t>
                    </m:r>
                    <m:r>
                      <a:rPr lang="en-US" altLang="ru-RU" b="0" i="1" smtClean="0">
                        <a:latin typeface="Cambria Math" panose="02040503050406030204" pitchFamily="18" charset="0"/>
                      </a:rPr>
                      <m:t>𝑝</m:t>
                    </m:r>
                  </m:oMath>
                </a14:m>
                <a:endParaRPr lang="en-US" altLang="ru-RU" b="0" dirty="0"/>
              </a:p>
            </p:txBody>
          </p:sp>
        </mc:Choice>
        <mc:Fallback>
          <p:sp>
            <p:nvSpPr>
              <p:cNvPr id="7" name="TextBox 11">
                <a:extLst>
                  <a:ext uri="{FF2B5EF4-FFF2-40B4-BE49-F238E27FC236}">
                    <a16:creationId xmlns:a16="http://schemas.microsoft.com/office/drawing/2014/main" id="{7AA80F2D-B0B3-D444-9454-AC65E649C2AC}"/>
                  </a:ext>
                </a:extLst>
              </p:cNvPr>
              <p:cNvSpPr txBox="1">
                <a:spLocks noRot="1" noChangeAspect="1" noMove="1" noResize="1" noEditPoints="1" noAdjustHandles="1" noChangeArrowheads="1" noChangeShapeType="1" noTextEdit="1"/>
              </p:cNvSpPr>
              <p:nvPr/>
            </p:nvSpPr>
            <p:spPr bwMode="auto">
              <a:xfrm>
                <a:off x="719936" y="1755776"/>
                <a:ext cx="2809615" cy="369332"/>
              </a:xfrm>
              <a:prstGeom prst="rect">
                <a:avLst/>
              </a:prstGeom>
              <a:blipFill>
                <a:blip r:embed="rId3"/>
                <a:stretch>
                  <a:fillRect l="-1802" t="-3333"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12">
                <a:extLst>
                  <a:ext uri="{FF2B5EF4-FFF2-40B4-BE49-F238E27FC236}">
                    <a16:creationId xmlns:a16="http://schemas.microsoft.com/office/drawing/2014/main" id="{99263ED5-E454-7C47-BCB8-B51539A37681}"/>
                  </a:ext>
                </a:extLst>
              </p:cNvPr>
              <p:cNvSpPr txBox="1">
                <a:spLocks noChangeArrowheads="1"/>
              </p:cNvSpPr>
              <p:nvPr/>
            </p:nvSpPr>
            <p:spPr bwMode="auto">
              <a:xfrm>
                <a:off x="746652" y="2143125"/>
                <a:ext cx="6090385" cy="18976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ru-RU" dirty="0">
                    <a:latin typeface="+mn-lt"/>
                  </a:rPr>
                  <a:t>Equations:               </a:t>
                </a:r>
                <a14:m>
                  <m:oMath xmlns:m="http://schemas.openxmlformats.org/officeDocument/2006/math">
                    <m:f>
                      <m:fPr>
                        <m:ctrlPr>
                          <a:rPr lang="ru-RU" i="1">
                            <a:latin typeface="Cambria Math" panose="02040503050406030204" pitchFamily="18" charset="0"/>
                          </a:rPr>
                        </m:ctrlPr>
                      </m:fPr>
                      <m:num>
                        <m:r>
                          <a:rPr lang="ru-RU" b="0" i="1">
                            <a:latin typeface="Cambria Math" panose="02040503050406030204" pitchFamily="18" charset="0"/>
                          </a:rPr>
                          <m:t>1</m:t>
                        </m:r>
                      </m:num>
                      <m:den>
                        <m:r>
                          <a:rPr lang="en-US" b="0" i="1">
                            <a:latin typeface="Cambria Math" panose="02040503050406030204" pitchFamily="18" charset="0"/>
                          </a:rPr>
                          <m:t>𝑀</m:t>
                        </m:r>
                      </m:den>
                    </m:f>
                    <m:f>
                      <m:fPr>
                        <m:ctrlPr>
                          <a:rPr lang="ru-RU" i="1">
                            <a:latin typeface="Cambria Math" panose="02040503050406030204" pitchFamily="18" charset="0"/>
                          </a:rPr>
                        </m:ctrlPr>
                      </m:fPr>
                      <m:num>
                        <m:r>
                          <a:rPr lang="ru-RU"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num>
                      <m:den>
                        <m:r>
                          <a:rPr lang="ru-RU"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𝑡</m:t>
                        </m:r>
                      </m:den>
                    </m:f>
                    <m:r>
                      <a:rPr lang="en-US" b="0" i="1">
                        <a:latin typeface="Cambria Math" panose="02040503050406030204" pitchFamily="18" charset="0"/>
                      </a:rPr>
                      <m:t>−</m:t>
                    </m:r>
                    <m:r>
                      <m:rPr>
                        <m:sty m:val="p"/>
                      </m:rPr>
                      <a:rPr lang="en-US" b="0">
                        <a:latin typeface="Cambria Math" panose="02040503050406030204" pitchFamily="18" charset="0"/>
                      </a:rPr>
                      <m:t>div</m:t>
                    </m:r>
                    <m:d>
                      <m:dPr>
                        <m:ctrlPr>
                          <a:rPr lang="en-US" b="0"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𝕂</m:t>
                        </m:r>
                        <m:d>
                          <m:dPr>
                            <m:ctrlPr>
                              <a:rPr lang="en-US" b="0" i="1">
                                <a:latin typeface="Cambria Math" panose="02040503050406030204" pitchFamily="18" charset="0"/>
                              </a:rPr>
                            </m:ctrlPr>
                          </m:dPr>
                          <m:e>
                            <m:r>
                              <m:rPr>
                                <m:sty m:val="p"/>
                              </m:rP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r>
                              <a:rPr lang="en-US" b="0" i="1">
                                <a:latin typeface="Cambria Math" panose="02040503050406030204" pitchFamily="18" charset="0"/>
                                <a:ea typeface="Cambria Math" panose="02040503050406030204" pitchFamily="18" charset="0"/>
                              </a:rPr>
                              <m:t> − </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𝜌</m:t>
                                </m:r>
                              </m:e>
                              <m:sub>
                                <m:r>
                                  <a:rPr lang="en-US" b="0" i="1">
                                    <a:latin typeface="Cambria Math" panose="02040503050406030204" pitchFamily="18" charset="0"/>
                                    <a:ea typeface="Cambria Math" panose="02040503050406030204" pitchFamily="18" charset="0"/>
                                  </a:rPr>
                                  <m:t>𝑓</m:t>
                                </m:r>
                              </m:sub>
                            </m:sSub>
                            <m:r>
                              <a:rPr lang="en-US" b="0" i="1">
                                <a:latin typeface="Cambria Math" panose="02040503050406030204" pitchFamily="18" charset="0"/>
                                <a:ea typeface="Cambria Math" panose="02040503050406030204" pitchFamily="18" charset="0"/>
                              </a:rPr>
                              <m:t>𝑔</m:t>
                            </m:r>
                            <m:r>
                              <m:rPr>
                                <m:sty m:val="p"/>
                              </m:rP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𝑧</m:t>
                            </m:r>
                          </m:e>
                        </m:d>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𝔹</m:t>
                        </m:r>
                        <m:f>
                          <m:fPr>
                            <m:ctrlPr>
                              <a:rPr lang="en-US" b="0" i="1">
                                <a:latin typeface="Cambria Math" panose="02040503050406030204" pitchFamily="18" charset="0"/>
                                <a:ea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𝒖</m:t>
                            </m:r>
                          </m:num>
                          <m:den>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𝑡</m:t>
                            </m:r>
                          </m:den>
                        </m:f>
                      </m:e>
                    </m:d>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𝑞</m:t>
                    </m:r>
                  </m:oMath>
                </a14:m>
                <a:r>
                  <a:rPr lang="en-US" dirty="0"/>
                  <a:t>,</a:t>
                </a:r>
              </a:p>
              <a:p>
                <a:endParaRPr lang="ru-RU" dirty="0"/>
              </a:p>
              <a:p>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m:t>
                      </m:r>
                      <m:r>
                        <m:rPr>
                          <m:sty m:val="p"/>
                        </m:rPr>
                        <a:rPr lang="en-US" b="0">
                          <a:latin typeface="Cambria Math" panose="02040503050406030204" pitchFamily="18" charset="0"/>
                        </a:rPr>
                        <m:t>div</m:t>
                      </m:r>
                      <m:d>
                        <m:dPr>
                          <m:ctrlPr>
                            <a:rPr lang="en-US" b="0"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𝝈</m:t>
                          </m:r>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𝔹</m:t>
                          </m:r>
                          <m:r>
                            <a:rPr lang="en-US" b="0" i="1">
                              <a:latin typeface="Cambria Math" panose="02040503050406030204" pitchFamily="18" charset="0"/>
                              <a:ea typeface="Cambria Math" panose="02040503050406030204" pitchFamily="18" charset="0"/>
                            </a:rPr>
                            <m:t>𝑝</m:t>
                          </m:r>
                        </m:e>
                      </m:d>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𝜌</m:t>
                      </m:r>
                      <m:r>
                        <a:rPr lang="en-US" b="0" i="1">
                          <a:latin typeface="Cambria Math" panose="02040503050406030204" pitchFamily="18" charset="0"/>
                          <a:ea typeface="Cambria Math" panose="02040503050406030204" pitchFamily="18" charset="0"/>
                        </a:rPr>
                        <m:t>𝑔</m:t>
                      </m:r>
                      <m:r>
                        <m:rPr>
                          <m:sty m:val="p"/>
                        </m:rP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m:oMathPara>
                </a14:m>
                <a:endParaRPr lang="en-US" dirty="0"/>
              </a:p>
              <a:p>
                <a:endParaRPr lang="ru-RU" dirty="0"/>
              </a:p>
              <a:p>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𝝈</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𝒖</m:t>
                              </m:r>
                            </m:e>
                            <m:sup>
                              <m:r>
                                <m:rPr>
                                  <m:sty m:val="p"/>
                                </m:rPr>
                                <a:rPr lang="en-US">
                                  <a:latin typeface="Cambria Math" panose="02040503050406030204" pitchFamily="18" charset="0"/>
                                  <a:ea typeface="Cambria Math" panose="02040503050406030204" pitchFamily="18" charset="0"/>
                                </a:rPr>
                                <m:t>T</m:t>
                              </m:r>
                            </m:sup>
                          </m:sSup>
                        </m:num>
                        <m:den>
                          <m:r>
                            <a:rPr lang="en-US" i="1">
                              <a:latin typeface="Cambria Math" panose="02040503050406030204" pitchFamily="18" charset="0"/>
                              <a:ea typeface="Cambria Math" panose="02040503050406030204" pitchFamily="18" charset="0"/>
                            </a:rPr>
                            <m:t>2</m:t>
                          </m:r>
                        </m:den>
                      </m:f>
                      <m:r>
                        <a:rPr lang="en-US" b="1" i="1" smtClean="0">
                          <a:latin typeface="Cambria Math" panose="02040503050406030204" pitchFamily="18" charset="0"/>
                          <a:ea typeface="Cambria Math" panose="02040503050406030204" pitchFamily="18" charset="0"/>
                        </a:rPr>
                        <m:t>.</m:t>
                      </m:r>
                    </m:oMath>
                  </m:oMathPara>
                </a14:m>
                <a:endParaRPr lang="ru-RU" dirty="0"/>
              </a:p>
            </p:txBody>
          </p:sp>
        </mc:Choice>
        <mc:Fallback>
          <p:sp>
            <p:nvSpPr>
              <p:cNvPr id="8" name="TextBox 12">
                <a:extLst>
                  <a:ext uri="{FF2B5EF4-FFF2-40B4-BE49-F238E27FC236}">
                    <a16:creationId xmlns:a16="http://schemas.microsoft.com/office/drawing/2014/main" id="{99263ED5-E454-7C47-BCB8-B51539A37681}"/>
                  </a:ext>
                </a:extLst>
              </p:cNvPr>
              <p:cNvSpPr txBox="1">
                <a:spLocks noRot="1" noChangeAspect="1" noMove="1" noResize="1" noEditPoints="1" noAdjustHandles="1" noChangeArrowheads="1" noChangeShapeType="1" noTextEdit="1"/>
              </p:cNvSpPr>
              <p:nvPr/>
            </p:nvSpPr>
            <p:spPr bwMode="auto">
              <a:xfrm>
                <a:off x="746652" y="2143125"/>
                <a:ext cx="6090385" cy="1897635"/>
              </a:xfrm>
              <a:prstGeom prst="rect">
                <a:avLst/>
              </a:prstGeom>
              <a:blipFill>
                <a:blip r:embed="rId4"/>
                <a:stretch>
                  <a:fillRect l="-833" b="-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12" name="TextBox 11">
            <a:extLst>
              <a:ext uri="{FF2B5EF4-FFF2-40B4-BE49-F238E27FC236}">
                <a16:creationId xmlns:a16="http://schemas.microsoft.com/office/drawing/2014/main" id="{6864EB28-0C11-9749-B943-3007AC783B60}"/>
              </a:ext>
            </a:extLst>
          </p:cNvPr>
          <p:cNvSpPr txBox="1"/>
          <p:nvPr/>
        </p:nvSpPr>
        <p:spPr>
          <a:xfrm>
            <a:off x="2365956" y="5599669"/>
            <a:ext cx="8350940" cy="369332"/>
          </a:xfrm>
          <a:prstGeom prst="rect">
            <a:avLst/>
          </a:prstGeom>
          <a:noFill/>
        </p:spPr>
        <p:txBody>
          <a:bodyPr wrap="none" rtlCol="0">
            <a:spAutoFit/>
          </a:bodyPr>
          <a:lstStyle/>
          <a:p>
            <a:r>
              <a:rPr lang="en-US" dirty="0"/>
              <a:t>We followed the same </a:t>
            </a:r>
            <a:r>
              <a:rPr lang="en-US" b="1" dirty="0"/>
              <a:t>design</a:t>
            </a:r>
            <a:r>
              <a:rPr lang="en-US" dirty="0"/>
              <a:t> as for diffusion and elasticity but run into a </a:t>
            </a:r>
            <a:r>
              <a:rPr lang="en-US" b="1" dirty="0">
                <a:solidFill>
                  <a:srgbClr val="FF0000"/>
                </a:solidFill>
              </a:rPr>
              <a:t>complication</a:t>
            </a:r>
            <a:endParaRPr lang="ru-RU" b="1" dirty="0">
              <a:solidFill>
                <a:srgbClr val="FF0000"/>
              </a:solidFill>
            </a:endParaRPr>
          </a:p>
        </p:txBody>
      </p:sp>
    </p:spTree>
    <p:extLst>
      <p:ext uri="{BB962C8B-B14F-4D97-AF65-F5344CB8AC3E}">
        <p14:creationId xmlns:p14="http://schemas.microsoft.com/office/powerpoint/2010/main" val="3385169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5B776-040F-0E48-999E-BB79A98CA996}"/>
              </a:ext>
            </a:extLst>
          </p:cNvPr>
          <p:cNvSpPr>
            <a:spLocks noGrp="1"/>
          </p:cNvSpPr>
          <p:nvPr>
            <p:ph type="title"/>
          </p:nvPr>
        </p:nvSpPr>
        <p:spPr/>
        <p:txBody>
          <a:bodyPr/>
          <a:lstStyle/>
          <a:p>
            <a:r>
              <a:rPr lang="en-US" dirty="0" err="1"/>
              <a:t>Poromechanics</a:t>
            </a:r>
            <a:endParaRPr lang="ru-RU" dirty="0"/>
          </a:p>
        </p:txBody>
      </p:sp>
      <p:sp>
        <p:nvSpPr>
          <p:cNvPr id="4" name="Date Placeholder 3">
            <a:extLst>
              <a:ext uri="{FF2B5EF4-FFF2-40B4-BE49-F238E27FC236}">
                <a16:creationId xmlns:a16="http://schemas.microsoft.com/office/drawing/2014/main" id="{591ABB0C-8933-9643-8863-8CF8514D1B84}"/>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D68CB41D-4A77-0E48-A60F-B67B64F5D566}"/>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2F1C327D-42E7-1147-981F-7044025E48FE}"/>
              </a:ext>
            </a:extLst>
          </p:cNvPr>
          <p:cNvSpPr>
            <a:spLocks noGrp="1"/>
          </p:cNvSpPr>
          <p:nvPr>
            <p:ph type="sldNum" sz="quarter" idx="12"/>
          </p:nvPr>
        </p:nvSpPr>
        <p:spPr/>
        <p:txBody>
          <a:bodyPr/>
          <a:lstStyle/>
          <a:p>
            <a:fld id="{46F21316-FEC6-F24D-BA95-63BCA72FB409}" type="slidenum">
              <a:rPr lang="ru-RU" smtClean="0"/>
              <a:pPr/>
              <a:t>18</a:t>
            </a:fld>
            <a:endParaRPr lang="ru-RU"/>
          </a:p>
        </p:txBody>
      </p:sp>
      <p:pic>
        <p:nvPicPr>
          <p:cNvPr id="7" name="Content Placeholder 6">
            <a:extLst>
              <a:ext uri="{FF2B5EF4-FFF2-40B4-BE49-F238E27FC236}">
                <a16:creationId xmlns:a16="http://schemas.microsoft.com/office/drawing/2014/main" id="{735A5A48-9924-5F4E-A63E-B8260FB59276}"/>
              </a:ext>
            </a:extLst>
          </p:cNvPr>
          <p:cNvPicPr>
            <a:picLocks noGrp="1" noChangeAspect="1"/>
          </p:cNvPicPr>
          <p:nvPr>
            <p:ph idx="1"/>
          </p:nvPr>
        </p:nvPicPr>
        <p:blipFill>
          <a:blip r:embed="rId3"/>
          <a:stretch>
            <a:fillRect/>
          </a:stretch>
        </p:blipFill>
        <p:spPr>
          <a:xfrm>
            <a:off x="1759984" y="1707087"/>
            <a:ext cx="8672032" cy="4351338"/>
          </a:xfrm>
          <a:prstGeom prst="rect">
            <a:avLst/>
          </a:prstGeom>
        </p:spPr>
      </p:pic>
      <p:sp>
        <p:nvSpPr>
          <p:cNvPr id="8" name="TextBox 7">
            <a:extLst>
              <a:ext uri="{FF2B5EF4-FFF2-40B4-BE49-F238E27FC236}">
                <a16:creationId xmlns:a16="http://schemas.microsoft.com/office/drawing/2014/main" id="{B7914EAC-1079-754B-AF7B-C00477C501C5}"/>
              </a:ext>
            </a:extLst>
          </p:cNvPr>
          <p:cNvSpPr txBox="1"/>
          <p:nvPr/>
        </p:nvSpPr>
        <p:spPr>
          <a:xfrm>
            <a:off x="1385249" y="2084561"/>
            <a:ext cx="2776850" cy="369332"/>
          </a:xfrm>
          <a:prstGeom prst="rect">
            <a:avLst/>
          </a:prstGeom>
          <a:noFill/>
        </p:spPr>
        <p:txBody>
          <a:bodyPr wrap="none" rtlCol="0">
            <a:spAutoFit/>
          </a:bodyPr>
          <a:lstStyle/>
          <a:p>
            <a:r>
              <a:rPr lang="en-US" dirty="0"/>
              <a:t>Expression for flux equality:</a:t>
            </a:r>
            <a:endParaRPr lang="ru-RU" dirty="0"/>
          </a:p>
        </p:txBody>
      </p:sp>
      <p:sp>
        <p:nvSpPr>
          <p:cNvPr id="9" name="Oval 8">
            <a:extLst>
              <a:ext uri="{FF2B5EF4-FFF2-40B4-BE49-F238E27FC236}">
                <a16:creationId xmlns:a16="http://schemas.microsoft.com/office/drawing/2014/main" id="{5589E29A-0F83-0E4C-9B26-682FE6B347CA}"/>
              </a:ext>
            </a:extLst>
          </p:cNvPr>
          <p:cNvSpPr/>
          <p:nvPr/>
        </p:nvSpPr>
        <p:spPr>
          <a:xfrm>
            <a:off x="4284134" y="1637231"/>
            <a:ext cx="2116667" cy="1270000"/>
          </a:xfrm>
          <a:prstGeom prst="ellipse">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Oval 9">
            <a:extLst>
              <a:ext uri="{FF2B5EF4-FFF2-40B4-BE49-F238E27FC236}">
                <a16:creationId xmlns:a16="http://schemas.microsoft.com/office/drawing/2014/main" id="{40182A52-9015-D14C-984F-47D5F3DB781D}"/>
              </a:ext>
            </a:extLst>
          </p:cNvPr>
          <p:cNvSpPr/>
          <p:nvPr/>
        </p:nvSpPr>
        <p:spPr>
          <a:xfrm>
            <a:off x="4521200" y="3832484"/>
            <a:ext cx="2116667" cy="1270000"/>
          </a:xfrm>
          <a:prstGeom prst="ellipse">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Oval 10">
            <a:extLst>
              <a:ext uri="{FF2B5EF4-FFF2-40B4-BE49-F238E27FC236}">
                <a16:creationId xmlns:a16="http://schemas.microsoft.com/office/drawing/2014/main" id="{0048C6F5-8A36-DE49-85FF-950433F8D37F}"/>
              </a:ext>
            </a:extLst>
          </p:cNvPr>
          <p:cNvSpPr/>
          <p:nvPr/>
        </p:nvSpPr>
        <p:spPr>
          <a:xfrm>
            <a:off x="7369689" y="1507067"/>
            <a:ext cx="2346348" cy="1434030"/>
          </a:xfrm>
          <a:prstGeom prst="ellipse">
            <a:avLst/>
          </a:prstGeom>
          <a:no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a:extLst>
              <a:ext uri="{FF2B5EF4-FFF2-40B4-BE49-F238E27FC236}">
                <a16:creationId xmlns:a16="http://schemas.microsoft.com/office/drawing/2014/main" id="{21D341E0-E5BE-824B-AF2B-361D8B78FA76}"/>
              </a:ext>
            </a:extLst>
          </p:cNvPr>
          <p:cNvSpPr/>
          <p:nvPr/>
        </p:nvSpPr>
        <p:spPr>
          <a:xfrm>
            <a:off x="7395090" y="3747544"/>
            <a:ext cx="2346348" cy="1434030"/>
          </a:xfrm>
          <a:prstGeom prst="ellipse">
            <a:avLst/>
          </a:prstGeom>
          <a:no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Rectangle 13">
            <a:extLst>
              <a:ext uri="{FF2B5EF4-FFF2-40B4-BE49-F238E27FC236}">
                <a16:creationId xmlns:a16="http://schemas.microsoft.com/office/drawing/2014/main" id="{462ABD5B-CB37-3345-9121-0BEB612053E7}"/>
              </a:ext>
            </a:extLst>
          </p:cNvPr>
          <p:cNvSpPr/>
          <p:nvPr/>
        </p:nvSpPr>
        <p:spPr>
          <a:xfrm>
            <a:off x="905935" y="3814093"/>
            <a:ext cx="2743200" cy="92333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These matrices contain one negative and one positive eigenvalue</a:t>
            </a:r>
            <a:endParaRPr lang="ru-RU" dirty="0">
              <a:solidFill>
                <a:srgbClr val="C00000"/>
              </a:solidFill>
            </a:endParaRPr>
          </a:p>
        </p:txBody>
      </p:sp>
      <p:cxnSp>
        <p:nvCxnSpPr>
          <p:cNvPr id="16" name="Straight Arrow Connector 15">
            <a:extLst>
              <a:ext uri="{FF2B5EF4-FFF2-40B4-BE49-F238E27FC236}">
                <a16:creationId xmlns:a16="http://schemas.microsoft.com/office/drawing/2014/main" id="{FE4064E5-72E3-C44E-B201-AD9CB092AF90}"/>
              </a:ext>
            </a:extLst>
          </p:cNvPr>
          <p:cNvCxnSpPr>
            <a:stCxn id="14" idx="3"/>
            <a:endCxn id="9" idx="3"/>
          </p:cNvCxnSpPr>
          <p:nvPr/>
        </p:nvCxnSpPr>
        <p:spPr>
          <a:xfrm flipV="1">
            <a:off x="3649135" y="2721244"/>
            <a:ext cx="944978" cy="15545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25B866-7DB1-814C-A091-DB95850035F8}"/>
              </a:ext>
            </a:extLst>
          </p:cNvPr>
          <p:cNvCxnSpPr>
            <a:cxnSpLocks/>
            <a:endCxn id="10" idx="2"/>
          </p:cNvCxnSpPr>
          <p:nvPr/>
        </p:nvCxnSpPr>
        <p:spPr>
          <a:xfrm>
            <a:off x="3599416" y="4233334"/>
            <a:ext cx="921784" cy="2341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00D141E8-DA9F-4547-999D-5335F1E33245}"/>
                  </a:ext>
                </a:extLst>
              </p:cNvPr>
              <p:cNvSpPr/>
              <p:nvPr/>
            </p:nvSpPr>
            <p:spPr>
              <a:xfrm>
                <a:off x="4594113" y="807374"/>
                <a:ext cx="4910666" cy="4741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1"/>
                    </a:solidFill>
                  </a:rPr>
                  <a:t>These matrices may gain negative eigenvalues with small</a:t>
                </a:r>
                <a:r>
                  <a:rPr lang="ru-RU" dirty="0">
                    <a:solidFill>
                      <a:schemeClr val="accent1"/>
                    </a:solidFill>
                  </a:rPr>
                  <a:t> </a:t>
                </a:r>
                <a14:m>
                  <m:oMath xmlns:m="http://schemas.openxmlformats.org/officeDocument/2006/math">
                    <m:r>
                      <a:rPr lang="ru-RU" i="1" smtClean="0">
                        <a:solidFill>
                          <a:schemeClr val="accent1"/>
                        </a:solidFill>
                        <a:latin typeface="Cambria Math" panose="02040503050406030204" pitchFamily="18" charset="0"/>
                        <a:ea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𝑡</m:t>
                    </m:r>
                  </m:oMath>
                </a14:m>
                <a:endParaRPr lang="ru-RU" dirty="0">
                  <a:solidFill>
                    <a:schemeClr val="accent1"/>
                  </a:solidFill>
                </a:endParaRPr>
              </a:p>
            </p:txBody>
          </p:sp>
        </mc:Choice>
        <mc:Fallback>
          <p:sp>
            <p:nvSpPr>
              <p:cNvPr id="20" name="Rectangle 19">
                <a:extLst>
                  <a:ext uri="{FF2B5EF4-FFF2-40B4-BE49-F238E27FC236}">
                    <a16:creationId xmlns:a16="http://schemas.microsoft.com/office/drawing/2014/main" id="{00D141E8-DA9F-4547-999D-5335F1E33245}"/>
                  </a:ext>
                </a:extLst>
              </p:cNvPr>
              <p:cNvSpPr>
                <a:spLocks noRot="1" noChangeAspect="1" noMove="1" noResize="1" noEditPoints="1" noAdjustHandles="1" noChangeArrowheads="1" noChangeShapeType="1" noTextEdit="1"/>
              </p:cNvSpPr>
              <p:nvPr/>
            </p:nvSpPr>
            <p:spPr>
              <a:xfrm>
                <a:off x="4594113" y="807374"/>
                <a:ext cx="4910666" cy="474133"/>
              </a:xfrm>
              <a:prstGeom prst="rect">
                <a:avLst/>
              </a:prstGeom>
              <a:blipFill>
                <a:blip r:embed="rId4"/>
                <a:stretch>
                  <a:fillRect l="-1031" t="-23077" b="-33333"/>
                </a:stretch>
              </a:blipFill>
              <a:ln>
                <a:solidFill>
                  <a:srgbClr val="0070C0"/>
                </a:solidFill>
              </a:ln>
            </p:spPr>
            <p:txBody>
              <a:bodyPr/>
              <a:lstStyle/>
              <a:p>
                <a:r>
                  <a:rPr lang="ru-RU">
                    <a:noFill/>
                  </a:rPr>
                  <a:t> </a:t>
                </a:r>
              </a:p>
            </p:txBody>
          </p:sp>
        </mc:Fallback>
      </mc:AlternateContent>
      <p:cxnSp>
        <p:nvCxnSpPr>
          <p:cNvPr id="22" name="Straight Arrow Connector 21">
            <a:extLst>
              <a:ext uri="{FF2B5EF4-FFF2-40B4-BE49-F238E27FC236}">
                <a16:creationId xmlns:a16="http://schemas.microsoft.com/office/drawing/2014/main" id="{52A1BC30-C831-A44A-BF96-E3ABFDD7256C}"/>
              </a:ext>
            </a:extLst>
          </p:cNvPr>
          <p:cNvCxnSpPr>
            <a:stCxn id="20" idx="2"/>
            <a:endCxn id="11" idx="0"/>
          </p:cNvCxnSpPr>
          <p:nvPr/>
        </p:nvCxnSpPr>
        <p:spPr>
          <a:xfrm>
            <a:off x="7049446" y="1281507"/>
            <a:ext cx="1493417" cy="2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9B00026-4CE6-F343-B96F-149ED8820446}"/>
              </a:ext>
            </a:extLst>
          </p:cNvPr>
          <p:cNvCxnSpPr>
            <a:cxnSpLocks/>
            <a:stCxn id="20" idx="2"/>
            <a:endCxn id="12" idx="2"/>
          </p:cNvCxnSpPr>
          <p:nvPr/>
        </p:nvCxnSpPr>
        <p:spPr>
          <a:xfrm>
            <a:off x="7049446" y="1281507"/>
            <a:ext cx="345644" cy="3183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E1FABE9-4266-E44B-9413-43BD32079897}"/>
              </a:ext>
            </a:extLst>
          </p:cNvPr>
          <p:cNvSpPr txBox="1"/>
          <p:nvPr/>
        </p:nvSpPr>
        <p:spPr>
          <a:xfrm>
            <a:off x="838200" y="6162326"/>
            <a:ext cx="8658268" cy="307777"/>
          </a:xfrm>
          <a:prstGeom prst="rect">
            <a:avLst/>
          </a:prstGeom>
          <a:noFill/>
        </p:spPr>
        <p:txBody>
          <a:bodyPr wrap="none" rtlCol="0">
            <a:spAutoFit/>
          </a:bodyPr>
          <a:lstStyle/>
          <a:p>
            <a:r>
              <a:rPr lang="en-US" sz="1400" dirty="0"/>
              <a:t>Terekhov, </a:t>
            </a:r>
            <a:r>
              <a:rPr lang="en-US" sz="1400" dirty="0" err="1"/>
              <a:t>Castelleto</a:t>
            </a:r>
            <a:r>
              <a:rPr lang="en-US" sz="1400" dirty="0"/>
              <a:t>, </a:t>
            </a:r>
            <a:r>
              <a:rPr lang="en-US" sz="1400" dirty="0" err="1"/>
              <a:t>Tchelepi</a:t>
            </a:r>
            <a:r>
              <a:rPr lang="en-US" sz="1400" dirty="0"/>
              <a:t> “A finite volume method for heterogeneous anisotropic </a:t>
            </a:r>
            <a:r>
              <a:rPr lang="en-US" sz="1400" dirty="0" err="1"/>
              <a:t>geomechanics</a:t>
            </a:r>
            <a:r>
              <a:rPr lang="en-US" sz="1400" dirty="0"/>
              <a:t>”, in preparation</a:t>
            </a:r>
            <a:endParaRPr lang="ru-RU" sz="1400" dirty="0"/>
          </a:p>
        </p:txBody>
      </p:sp>
    </p:spTree>
    <p:extLst>
      <p:ext uri="{BB962C8B-B14F-4D97-AF65-F5344CB8AC3E}">
        <p14:creationId xmlns:p14="http://schemas.microsoft.com/office/powerpoint/2010/main" val="2661310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A1F88-1DF9-AE4C-BC3F-482DBFC211AD}"/>
              </a:ext>
            </a:extLst>
          </p:cNvPr>
          <p:cNvSpPr>
            <a:spLocks noGrp="1"/>
          </p:cNvSpPr>
          <p:nvPr>
            <p:ph type="title"/>
          </p:nvPr>
        </p:nvSpPr>
        <p:spPr/>
        <p:txBody>
          <a:bodyPr/>
          <a:lstStyle/>
          <a:p>
            <a:r>
              <a:rPr lang="en-US" dirty="0"/>
              <a:t>Incompressible </a:t>
            </a:r>
            <a:r>
              <a:rPr lang="en-US" dirty="0" err="1"/>
              <a:t>Navier</a:t>
            </a:r>
            <a:r>
              <a:rPr lang="en-US" dirty="0"/>
              <a:t>-Stokes</a:t>
            </a:r>
            <a:endParaRPr lang="ru-RU" dirty="0"/>
          </a:p>
        </p:txBody>
      </p:sp>
      <p:sp>
        <p:nvSpPr>
          <p:cNvPr id="4" name="Date Placeholder 3">
            <a:extLst>
              <a:ext uri="{FF2B5EF4-FFF2-40B4-BE49-F238E27FC236}">
                <a16:creationId xmlns:a16="http://schemas.microsoft.com/office/drawing/2014/main" id="{BA37AE9C-76F7-4940-BD89-2198BFDAA53E}"/>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FA03490F-071B-BB40-863B-DB9E885DFE25}"/>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FBCD4D62-596D-0A4B-8702-220410151E3F}"/>
              </a:ext>
            </a:extLst>
          </p:cNvPr>
          <p:cNvSpPr>
            <a:spLocks noGrp="1"/>
          </p:cNvSpPr>
          <p:nvPr>
            <p:ph type="sldNum" sz="quarter" idx="12"/>
          </p:nvPr>
        </p:nvSpPr>
        <p:spPr/>
        <p:txBody>
          <a:bodyPr/>
          <a:lstStyle/>
          <a:p>
            <a:fld id="{46F21316-FEC6-F24D-BA95-63BCA72FB409}" type="slidenum">
              <a:rPr lang="ru-RU" smtClean="0"/>
              <a:pPr/>
              <a:t>19</a:t>
            </a:fld>
            <a:endParaRPr lang="ru-RU"/>
          </a:p>
        </p:txBody>
      </p:sp>
      <mc:AlternateContent xmlns:mc="http://schemas.openxmlformats.org/markup-compatibility/2006">
        <mc:Choice xmlns:a14="http://schemas.microsoft.com/office/drawing/2010/main" Requires="a14">
          <p:sp>
            <p:nvSpPr>
              <p:cNvPr id="7" name="TextBox 13">
                <a:extLst>
                  <a:ext uri="{FF2B5EF4-FFF2-40B4-BE49-F238E27FC236}">
                    <a16:creationId xmlns:a16="http://schemas.microsoft.com/office/drawing/2014/main" id="{C14612F5-8BED-A741-99CE-AB0E69F6EBAB}"/>
                  </a:ext>
                </a:extLst>
              </p:cNvPr>
              <p:cNvSpPr txBox="1">
                <a:spLocks noChangeArrowheads="1"/>
              </p:cNvSpPr>
              <p:nvPr/>
            </p:nvSpPr>
            <p:spPr bwMode="auto">
              <a:xfrm>
                <a:off x="896364" y="1460740"/>
                <a:ext cx="289463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ru-RU" dirty="0">
                    <a:latin typeface="+mn-lt"/>
                  </a:rPr>
                  <a:t>Unknowns: </a:t>
                </a:r>
                <a:r>
                  <a:rPr lang="en-US" altLang="ru-RU" dirty="0"/>
                  <a:t>           </a:t>
                </a:r>
                <a14:m>
                  <m:oMath xmlns:m="http://schemas.openxmlformats.org/officeDocument/2006/math">
                    <m:r>
                      <a:rPr lang="en-US" b="0" i="1">
                        <a:latin typeface="Cambria Math" panose="02040503050406030204" pitchFamily="18" charset="0"/>
                      </a:rPr>
                      <m:t>𝑢</m:t>
                    </m:r>
                    <m:r>
                      <a:rPr lang="en-US" b="0" i="1">
                        <a:latin typeface="Cambria Math" panose="02040503050406030204" pitchFamily="18" charset="0"/>
                      </a:rPr>
                      <m:t>,</m:t>
                    </m:r>
                    <m:r>
                      <a:rPr lang="en-US" b="0" i="1">
                        <a:latin typeface="Cambria Math" panose="02040503050406030204" pitchFamily="18" charset="0"/>
                      </a:rPr>
                      <m:t>𝑣</m:t>
                    </m:r>
                    <m:r>
                      <a:rPr lang="en-US" b="0" i="1">
                        <a:latin typeface="Cambria Math" panose="02040503050406030204" pitchFamily="18" charset="0"/>
                      </a:rPr>
                      <m:t>,</m:t>
                    </m:r>
                    <m:r>
                      <a:rPr lang="en-US" b="0" i="1">
                        <a:latin typeface="Cambria Math" panose="02040503050406030204" pitchFamily="18" charset="0"/>
                      </a:rPr>
                      <m:t>𝑤</m:t>
                    </m:r>
                    <m:r>
                      <m:rPr>
                        <m:nor/>
                      </m:rPr>
                      <a:rPr lang="en-US" b="0" dirty="0"/>
                      <m:t>,</m:t>
                    </m:r>
                    <m:r>
                      <m:rPr>
                        <m:nor/>
                      </m:rPr>
                      <a:rPr lang="en-US" b="0" i="1" dirty="0" smtClean="0"/>
                      <m:t> </m:t>
                    </m:r>
                    <m:r>
                      <m:rPr>
                        <m:nor/>
                      </m:rPr>
                      <a:rPr lang="en-US" b="0" i="1" dirty="0"/>
                      <m:t>p</m:t>
                    </m:r>
                  </m:oMath>
                </a14:m>
                <a:endParaRPr lang="en-US" altLang="ru-RU" b="0" dirty="0"/>
              </a:p>
            </p:txBody>
          </p:sp>
        </mc:Choice>
        <mc:Fallback>
          <p:sp>
            <p:nvSpPr>
              <p:cNvPr id="7" name="TextBox 13">
                <a:extLst>
                  <a:ext uri="{FF2B5EF4-FFF2-40B4-BE49-F238E27FC236}">
                    <a16:creationId xmlns:a16="http://schemas.microsoft.com/office/drawing/2014/main" id="{C14612F5-8BED-A741-99CE-AB0E69F6EBAB}"/>
                  </a:ext>
                </a:extLst>
              </p:cNvPr>
              <p:cNvSpPr txBox="1">
                <a:spLocks noRot="1" noChangeAspect="1" noMove="1" noResize="1" noEditPoints="1" noAdjustHandles="1" noChangeArrowheads="1" noChangeShapeType="1" noTextEdit="1"/>
              </p:cNvSpPr>
              <p:nvPr/>
            </p:nvSpPr>
            <p:spPr bwMode="auto">
              <a:xfrm>
                <a:off x="896364" y="1460740"/>
                <a:ext cx="2894639" cy="369332"/>
              </a:xfrm>
              <a:prstGeom prst="rect">
                <a:avLst/>
              </a:prstGeom>
              <a:blipFill>
                <a:blip r:embed="rId5"/>
                <a:stretch>
                  <a:fillRect l="-1747" t="-6667" b="-2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4A75FCC-8A2E-5742-BBC8-0694CD980822}"/>
                  </a:ext>
                </a:extLst>
              </p:cNvPr>
              <p:cNvSpPr txBox="1"/>
              <p:nvPr/>
            </p:nvSpPr>
            <p:spPr>
              <a:xfrm>
                <a:off x="896364" y="1830072"/>
                <a:ext cx="5476307" cy="776559"/>
              </a:xfrm>
              <a:prstGeom prst="rect">
                <a:avLst/>
              </a:prstGeom>
              <a:noFill/>
            </p:spPr>
            <p:txBody>
              <a:bodyPr wrap="none" rtlCol="0">
                <a:spAutoFit/>
              </a:bodyPr>
              <a:lstStyle/>
              <a:p>
                <a:r>
                  <a:rPr lang="en-US" b="1" dirty="0"/>
                  <a:t>Equations:</a:t>
                </a:r>
                <a:r>
                  <a:rPr lang="en-US" dirty="0"/>
                  <a:t>                </a:t>
                </a:r>
                <a14:m>
                  <m:oMath xmlns:m="http://schemas.openxmlformats.org/officeDocument/2006/math">
                    <m:r>
                      <a:rPr lang="ru-RU" i="1" smtClean="0">
                        <a:latin typeface="Cambria Math" panose="02040503050406030204" pitchFamily="18" charset="0"/>
                        <a:ea typeface="Cambria Math" panose="02040503050406030204" pitchFamily="18" charset="0"/>
                      </a:rPr>
                      <m:t>𝜌</m:t>
                    </m:r>
                    <m:f>
                      <m:fPr>
                        <m:ctrlPr>
                          <a:rPr lang="ru-RU" i="1" smtClean="0">
                            <a:latin typeface="Cambria Math" panose="02040503050406030204" pitchFamily="18" charset="0"/>
                            <a:ea typeface="Cambria Math" panose="02040503050406030204" pitchFamily="18" charset="0"/>
                          </a:rPr>
                        </m:ctrlPr>
                      </m:fPr>
                      <m:num>
                        <m:r>
                          <a:rPr lang="ru-RU"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𝒖</m:t>
                        </m:r>
                      </m:num>
                      <m:den>
                        <m:r>
                          <a:rPr lang="ru-RU"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div</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𝜌</m:t>
                        </m:r>
                        <m:r>
                          <a:rPr lang="en-US" b="1" i="1" smtClean="0">
                            <a:latin typeface="Cambria Math" panose="02040503050406030204" pitchFamily="18" charset="0"/>
                            <a:ea typeface="Cambria Math" panose="02040503050406030204" pitchFamily="18" charset="0"/>
                          </a:rPr>
                          <m:t>𝒖</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𝒖</m:t>
                            </m:r>
                          </m:e>
                          <m:sup>
                            <m:r>
                              <a:rPr lang="en-US" b="1" i="1" smtClean="0">
                                <a:latin typeface="Cambria Math" panose="02040503050406030204" pitchFamily="18" charset="0"/>
                                <a:ea typeface="Cambria Math" panose="02040503050406030204" pitchFamily="18" charset="0"/>
                              </a:rPr>
                              <m:t>𝑻</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m:rPr>
                            <m:sty m:val="p"/>
                          </m:rP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𝑝𝐼</m:t>
                        </m:r>
                      </m:e>
                    </m:d>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 </m:t>
                    </m:r>
                  </m:oMath>
                </a14:m>
                <a:endParaRPr lang="en-US" b="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div</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𝒖</m:t>
                          </m:r>
                        </m:e>
                      </m:d>
                      <m:r>
                        <a:rPr lang="en-US" b="0" i="1" smtClean="0">
                          <a:latin typeface="Cambria Math" panose="02040503050406030204" pitchFamily="18" charset="0"/>
                          <a:ea typeface="Cambria Math" panose="02040503050406030204" pitchFamily="18" charset="0"/>
                        </a:rPr>
                        <m:t>=0.</m:t>
                      </m:r>
                    </m:oMath>
                  </m:oMathPara>
                </a14:m>
                <a:endParaRPr lang="en-US" b="0" dirty="0">
                  <a:ea typeface="Cambria Math" panose="02040503050406030204" pitchFamily="18" charset="0"/>
                </a:endParaRPr>
              </a:p>
            </p:txBody>
          </p:sp>
        </mc:Choice>
        <mc:Fallback>
          <p:sp>
            <p:nvSpPr>
              <p:cNvPr id="8" name="TextBox 7">
                <a:extLst>
                  <a:ext uri="{FF2B5EF4-FFF2-40B4-BE49-F238E27FC236}">
                    <a16:creationId xmlns:a16="http://schemas.microsoft.com/office/drawing/2014/main" id="{74A75FCC-8A2E-5742-BBC8-0694CD980822}"/>
                  </a:ext>
                </a:extLst>
              </p:cNvPr>
              <p:cNvSpPr txBox="1">
                <a:spLocks noRot="1" noChangeAspect="1" noMove="1" noResize="1" noEditPoints="1" noAdjustHandles="1" noChangeArrowheads="1" noChangeShapeType="1" noTextEdit="1"/>
              </p:cNvSpPr>
              <p:nvPr/>
            </p:nvSpPr>
            <p:spPr>
              <a:xfrm>
                <a:off x="896364" y="1830072"/>
                <a:ext cx="5476307" cy="776559"/>
              </a:xfrm>
              <a:prstGeom prst="rect">
                <a:avLst/>
              </a:prstGeom>
              <a:blipFill>
                <a:blip r:embed="rId6"/>
                <a:stretch>
                  <a:fillRect l="-926"/>
                </a:stretch>
              </a:blipFill>
            </p:spPr>
            <p:txBody>
              <a:bodyPr/>
              <a:lstStyle/>
              <a:p>
                <a:r>
                  <a:rPr lang="ru-RU">
                    <a:noFill/>
                  </a:rPr>
                  <a:t> </a:t>
                </a:r>
              </a:p>
            </p:txBody>
          </p:sp>
        </mc:Fallback>
      </mc:AlternateContent>
      <p:pic>
        <p:nvPicPr>
          <p:cNvPr id="9" name="cylinders4">
            <a:hlinkClick r:id="" action="ppaction://media"/>
            <a:extLst>
              <a:ext uri="{FF2B5EF4-FFF2-40B4-BE49-F238E27FC236}">
                <a16:creationId xmlns:a16="http://schemas.microsoft.com/office/drawing/2014/main" id="{C0473B23-27BE-C34A-AA05-638C6B03A49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44138" y="3930903"/>
            <a:ext cx="10857065" cy="2425447"/>
          </a:xfrm>
          <a:prstGeom prst="rect">
            <a:avLst/>
          </a:prstGeom>
        </p:spPr>
      </p:pic>
      <p:sp>
        <p:nvSpPr>
          <p:cNvPr id="10" name="TextBox 9">
            <a:extLst>
              <a:ext uri="{FF2B5EF4-FFF2-40B4-BE49-F238E27FC236}">
                <a16:creationId xmlns:a16="http://schemas.microsoft.com/office/drawing/2014/main" id="{F26206EC-DEB9-6B44-B457-A4A14DF81B49}"/>
              </a:ext>
            </a:extLst>
          </p:cNvPr>
          <p:cNvSpPr txBox="1"/>
          <p:nvPr/>
        </p:nvSpPr>
        <p:spPr>
          <a:xfrm>
            <a:off x="4038600" y="5806559"/>
            <a:ext cx="4408836" cy="369332"/>
          </a:xfrm>
          <a:prstGeom prst="rect">
            <a:avLst/>
          </a:prstGeom>
          <a:noFill/>
        </p:spPr>
        <p:txBody>
          <a:bodyPr wrap="none" rtlCol="0">
            <a:spAutoFit/>
          </a:bodyPr>
          <a:lstStyle/>
          <a:p>
            <a:r>
              <a:rPr lang="en-US" dirty="0"/>
              <a:t>Flow in the channel with cylindrical obstacles</a:t>
            </a:r>
            <a:endParaRPr lang="ru-RU" dirty="0"/>
          </a:p>
        </p:txBody>
      </p:sp>
    </p:spTree>
    <p:extLst>
      <p:ext uri="{BB962C8B-B14F-4D97-AF65-F5344CB8AC3E}">
        <p14:creationId xmlns:p14="http://schemas.microsoft.com/office/powerpoint/2010/main" val="203512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F583-B0E9-9244-88F9-CA64543C373C}"/>
              </a:ext>
            </a:extLst>
          </p:cNvPr>
          <p:cNvSpPr>
            <a:spLocks noGrp="1"/>
          </p:cNvSpPr>
          <p:nvPr>
            <p:ph type="title"/>
          </p:nvPr>
        </p:nvSpPr>
        <p:spPr/>
        <p:txBody>
          <a:bodyPr/>
          <a:lstStyle/>
          <a:p>
            <a:r>
              <a:rPr lang="en-US" dirty="0"/>
              <a:t>Complexity of Reservoir Simulation</a:t>
            </a:r>
            <a:endParaRPr lang="ru-RU" dirty="0"/>
          </a:p>
        </p:txBody>
      </p:sp>
      <p:sp>
        <p:nvSpPr>
          <p:cNvPr id="4" name="Date Placeholder 3">
            <a:extLst>
              <a:ext uri="{FF2B5EF4-FFF2-40B4-BE49-F238E27FC236}">
                <a16:creationId xmlns:a16="http://schemas.microsoft.com/office/drawing/2014/main" id="{D638A310-85DE-A54F-8935-6F6BE6FBC506}"/>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B2A1E9C8-CCB6-854C-A422-F976AE9E9A53}"/>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A9A3EEC8-D882-C84A-9F98-A882A6F5A9E6}"/>
              </a:ext>
            </a:extLst>
          </p:cNvPr>
          <p:cNvSpPr>
            <a:spLocks noGrp="1"/>
          </p:cNvSpPr>
          <p:nvPr>
            <p:ph type="sldNum" sz="quarter" idx="12"/>
          </p:nvPr>
        </p:nvSpPr>
        <p:spPr/>
        <p:txBody>
          <a:bodyPr/>
          <a:lstStyle/>
          <a:p>
            <a:fld id="{46F21316-FEC6-F24D-BA95-63BCA72FB409}" type="slidenum">
              <a:rPr lang="ru-RU" smtClean="0"/>
              <a:pPr/>
              <a:t>2</a:t>
            </a:fld>
            <a:endParaRPr lang="ru-RU"/>
          </a:p>
        </p:txBody>
      </p:sp>
      <p:pic>
        <p:nvPicPr>
          <p:cNvPr id="7" name="fracs2d">
            <a:hlinkClick r:id="" action="ppaction://media"/>
            <a:extLst>
              <a:ext uri="{FF2B5EF4-FFF2-40B4-BE49-F238E27FC236}">
                <a16:creationId xmlns:a16="http://schemas.microsoft.com/office/drawing/2014/main" id="{E53A3FC7-A0BE-B447-BE0C-2E7B06F16A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1928" t="16706" r="12704" b="17678"/>
          <a:stretch>
            <a:fillRect/>
          </a:stretch>
        </p:blipFill>
        <p:spPr>
          <a:xfrm>
            <a:off x="8488982" y="1238954"/>
            <a:ext cx="3553365" cy="3553365"/>
          </a:xfrm>
          <a:prstGeom prst="rect">
            <a:avLst/>
          </a:prstGeom>
        </p:spPr>
      </p:pic>
      <p:pic>
        <p:nvPicPr>
          <p:cNvPr id="8" name="obstacles10.mov">
            <a:hlinkClick r:id="" action="ppaction://media"/>
            <a:extLst>
              <a:ext uri="{FF2B5EF4-FFF2-40B4-BE49-F238E27FC236}">
                <a16:creationId xmlns:a16="http://schemas.microsoft.com/office/drawing/2014/main" id="{29610DE9-AFDB-7540-886E-7CBA1CB25020}"/>
              </a:ext>
            </a:extLst>
          </p:cNvPr>
          <p:cNvPicPr>
            <a:picLocks noChangeAspect="1"/>
          </p:cNvPicPr>
          <p:nvPr>
            <a:videoFile r:link="rId4"/>
            <p:extLst>
              <p:ext uri="{DAA4B4D4-6D71-4841-9C94-3DE7FCFB9230}">
                <p14:media xmlns:p14="http://schemas.microsoft.com/office/powerpoint/2010/main" r:link="rId3"/>
              </p:ext>
            </p:extLst>
          </p:nvPr>
        </p:nvPicPr>
        <p:blipFill rotWithShape="1">
          <a:blip r:embed="rId10"/>
          <a:srcRect l="16577" r="6083"/>
          <a:stretch>
            <a:fillRect/>
          </a:stretch>
        </p:blipFill>
        <p:spPr bwMode="auto">
          <a:xfrm>
            <a:off x="5227683" y="2815406"/>
            <a:ext cx="4184533" cy="360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ff_swat2.avi">
            <a:hlinkClick r:id="" action="ppaction://media"/>
            <a:extLst>
              <a:ext uri="{FF2B5EF4-FFF2-40B4-BE49-F238E27FC236}">
                <a16:creationId xmlns:a16="http://schemas.microsoft.com/office/drawing/2014/main" id="{37980253-984A-EA4F-AB84-AD181E832347}"/>
              </a:ext>
            </a:extLst>
          </p:cNvPr>
          <p:cNvPicPr>
            <a:picLocks noChangeAspect="1"/>
          </p:cNvPicPr>
          <p:nvPr>
            <a:videoFile r:link="rId6"/>
            <p:extLst>
              <p:ext uri="{DAA4B4D4-6D71-4841-9C94-3DE7FCFB9230}">
                <p14:media xmlns:p14="http://schemas.microsoft.com/office/powerpoint/2010/main" r:link="rId5"/>
              </p:ext>
            </p:extLst>
          </p:nvPr>
        </p:nvPicPr>
        <p:blipFill rotWithShape="1">
          <a:blip r:embed="rId11">
            <a:extLst>
              <a:ext uri="{28A0092B-C50C-407E-A947-70E740481C1C}">
                <a14:useLocalDpi xmlns:a14="http://schemas.microsoft.com/office/drawing/2010/main" val="0"/>
              </a:ext>
            </a:extLst>
          </a:blip>
          <a:srcRect r="13173"/>
          <a:stretch/>
        </p:blipFill>
        <p:spPr bwMode="auto">
          <a:xfrm>
            <a:off x="649150" y="1467799"/>
            <a:ext cx="5446850" cy="345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1BAC3D5-81AC-EF42-BD0D-945742597764}"/>
              </a:ext>
            </a:extLst>
          </p:cNvPr>
          <p:cNvSpPr txBox="1"/>
          <p:nvPr/>
        </p:nvSpPr>
        <p:spPr>
          <a:xfrm>
            <a:off x="987081" y="5083383"/>
            <a:ext cx="3902671" cy="369332"/>
          </a:xfrm>
          <a:prstGeom prst="rect">
            <a:avLst/>
          </a:prstGeom>
          <a:noFill/>
        </p:spPr>
        <p:txBody>
          <a:bodyPr wrap="none" rtlCol="0">
            <a:spAutoFit/>
          </a:bodyPr>
          <a:lstStyle/>
          <a:p>
            <a:r>
              <a:rPr lang="en-US" dirty="0"/>
              <a:t>Complex geology and geometry of grids</a:t>
            </a:r>
            <a:endParaRPr lang="ru-RU" dirty="0"/>
          </a:p>
        </p:txBody>
      </p:sp>
      <p:sp>
        <p:nvSpPr>
          <p:cNvPr id="11" name="TextBox 10">
            <a:extLst>
              <a:ext uri="{FF2B5EF4-FFF2-40B4-BE49-F238E27FC236}">
                <a16:creationId xmlns:a16="http://schemas.microsoft.com/office/drawing/2014/main" id="{05A1F190-DC18-2747-BC54-BA7334765D9E}"/>
              </a:ext>
            </a:extLst>
          </p:cNvPr>
          <p:cNvSpPr txBox="1"/>
          <p:nvPr/>
        </p:nvSpPr>
        <p:spPr>
          <a:xfrm>
            <a:off x="6396747" y="2409657"/>
            <a:ext cx="1846403" cy="369332"/>
          </a:xfrm>
          <a:prstGeom prst="rect">
            <a:avLst/>
          </a:prstGeom>
          <a:noFill/>
        </p:spPr>
        <p:txBody>
          <a:bodyPr wrap="none" rtlCol="0">
            <a:spAutoFit/>
          </a:bodyPr>
          <a:lstStyle/>
          <a:p>
            <a:r>
              <a:rPr lang="en-US" dirty="0"/>
              <a:t>Strong anisotropy</a:t>
            </a:r>
            <a:endParaRPr lang="ru-RU" dirty="0"/>
          </a:p>
        </p:txBody>
      </p:sp>
      <p:sp>
        <p:nvSpPr>
          <p:cNvPr id="12" name="TextBox 11">
            <a:extLst>
              <a:ext uri="{FF2B5EF4-FFF2-40B4-BE49-F238E27FC236}">
                <a16:creationId xmlns:a16="http://schemas.microsoft.com/office/drawing/2014/main" id="{36DE6864-4B63-ED4F-9063-5C1CCEF5A0D6}"/>
              </a:ext>
            </a:extLst>
          </p:cNvPr>
          <p:cNvSpPr txBox="1"/>
          <p:nvPr/>
        </p:nvSpPr>
        <p:spPr>
          <a:xfrm>
            <a:off x="9831344" y="4792319"/>
            <a:ext cx="1055354" cy="369332"/>
          </a:xfrm>
          <a:prstGeom prst="rect">
            <a:avLst/>
          </a:prstGeom>
          <a:noFill/>
        </p:spPr>
        <p:txBody>
          <a:bodyPr wrap="none" rtlCol="0">
            <a:spAutoFit/>
          </a:bodyPr>
          <a:lstStyle/>
          <a:p>
            <a:r>
              <a:rPr lang="en-US" dirty="0"/>
              <a:t>Fractures</a:t>
            </a:r>
            <a:endParaRPr lang="ru-RU" dirty="0"/>
          </a:p>
        </p:txBody>
      </p:sp>
    </p:spTree>
    <p:extLst>
      <p:ext uri="{BB962C8B-B14F-4D97-AF65-F5344CB8AC3E}">
        <p14:creationId xmlns:p14="http://schemas.microsoft.com/office/powerpoint/2010/main" val="14809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6"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0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9"/>
                                        </p:tgtEl>
                                      </p:cBhvr>
                                    </p:cmd>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9"/>
                </p:tgtEl>
              </p:cMediaNode>
            </p:video>
            <p:video>
              <p:cMediaNode vol="80000">
                <p:cTn id="31" fill="hold" display="0">
                  <p:stCondLst>
                    <p:cond delay="indefinite"/>
                  </p:stCondLst>
                </p:cTn>
                <p:tgtEl>
                  <p:spTgt spid="8"/>
                </p:tgtEl>
              </p:cMediaNode>
            </p:video>
            <p:video>
              <p:cMediaNode vol="80000">
                <p:cTn id="32" fill="hold" display="0">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99C9-E1B0-0E45-8460-CC4AF177339B}"/>
              </a:ext>
            </a:extLst>
          </p:cNvPr>
          <p:cNvSpPr>
            <a:spLocks noGrp="1"/>
          </p:cNvSpPr>
          <p:nvPr>
            <p:ph type="title"/>
          </p:nvPr>
        </p:nvSpPr>
        <p:spPr/>
        <p:txBody>
          <a:bodyPr/>
          <a:lstStyle/>
          <a:p>
            <a:r>
              <a:rPr lang="en-US" dirty="0"/>
              <a:t>Incompressible </a:t>
            </a:r>
            <a:r>
              <a:rPr lang="en-US" dirty="0" err="1"/>
              <a:t>Navier</a:t>
            </a:r>
            <a:r>
              <a:rPr lang="en-US" dirty="0"/>
              <a:t>-Stokes</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D01DF9-D3C6-754B-AF38-3176BD275FE4}"/>
                  </a:ext>
                </a:extLst>
              </p:cNvPr>
              <p:cNvSpPr>
                <a:spLocks noGrp="1"/>
              </p:cNvSpPr>
              <p:nvPr>
                <p:ph idx="1"/>
              </p:nvPr>
            </p:nvSpPr>
            <p:spPr>
              <a:xfrm>
                <a:off x="838200" y="1707094"/>
                <a:ext cx="10515600" cy="4351338"/>
              </a:xfrm>
            </p:spPr>
            <p:txBody>
              <a:bodyPr>
                <a:normAutofit fontScale="85000" lnSpcReduction="10000"/>
              </a:bodyPr>
              <a:lstStyle/>
              <a:p>
                <a:r>
                  <a:rPr lang="en-US" dirty="0"/>
                  <a:t>Flux expression</a:t>
                </a:r>
                <a:r>
                  <a:rPr lang="ru-RU" dirty="0"/>
                  <a:t>:</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ea typeface="Cambria Math" panose="02040503050406030204" pitchFamily="18" charset="0"/>
                                </a:rPr>
                                <m:t>𝜌</m:t>
                              </m:r>
                              <m:r>
                                <a:rPr lang="en-US" b="1" i="1" smtClean="0">
                                  <a:latin typeface="Cambria Math" panose="02040503050406030204" pitchFamily="18" charset="0"/>
                                  <a:ea typeface="Cambria Math" panose="02040503050406030204" pitchFamily="18" charset="0"/>
                                </a:rPr>
                                <m:t>𝒖</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𝒖</m:t>
                                  </m:r>
                                </m:e>
                                <m:sup>
                                  <m:r>
                                    <m:rPr>
                                      <m:sty m:val="p"/>
                                    </m:rPr>
                                    <a:rPr lang="en-US" b="0" i="0" smtClean="0">
                                      <a:latin typeface="Cambria Math" panose="02040503050406030204" pitchFamily="18" charset="0"/>
                                      <a:ea typeface="Cambria Math" panose="02040503050406030204" pitchFamily="18" charset="0"/>
                                    </a:rPr>
                                    <m:t>T</m:t>
                                  </m:r>
                                </m:sup>
                              </m:sSup>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m:rPr>
                                  <m:sty m:val="p"/>
                                </m:rP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𝒖</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Sup>
                                <m:sSubSupPr>
                                  <m:ctrlPr>
                                    <a:rPr lang="en-US" b="1" i="1" smtClean="0">
                                      <a:solidFill>
                                        <a:srgbClr val="FF0000"/>
                                      </a:solidFill>
                                      <a:latin typeface="Cambria Math" panose="02040503050406030204" pitchFamily="18" charset="0"/>
                                      <a:ea typeface="Cambria Math" panose="02040503050406030204" pitchFamily="18" charset="0"/>
                                    </a:rPr>
                                  </m:ctrlPr>
                                </m:sSubSupPr>
                                <m:e>
                                  <m:r>
                                    <a:rPr lang="en-US" b="1" i="1" smtClean="0">
                                      <a:solidFill>
                                        <a:srgbClr val="FF0000"/>
                                      </a:solidFill>
                                      <a:latin typeface="Cambria Math" panose="02040503050406030204" pitchFamily="18" charset="0"/>
                                      <a:ea typeface="Cambria Math" panose="02040503050406030204" pitchFamily="18" charset="0"/>
                                    </a:rPr>
                                    <m:t>𝒏</m:t>
                                  </m:r>
                                </m:e>
                                <m:sub>
                                  <m:r>
                                    <a:rPr lang="en-US" b="0" i="1" smtClean="0">
                                      <a:solidFill>
                                        <a:srgbClr val="FF0000"/>
                                      </a:solidFill>
                                      <a:latin typeface="Cambria Math" panose="02040503050406030204" pitchFamily="18" charset="0"/>
                                      <a:ea typeface="Cambria Math" panose="02040503050406030204" pitchFamily="18" charset="0"/>
                                    </a:rPr>
                                    <m:t>𝑓</m:t>
                                  </m:r>
                                </m:sub>
                                <m:sup>
                                  <m:r>
                                    <m:rPr>
                                      <m:sty m:val="p"/>
                                    </m:rPr>
                                    <a:rPr lang="en-US" b="0" i="0" smtClean="0">
                                      <a:solidFill>
                                        <a:srgbClr val="FF0000"/>
                                      </a:solidFill>
                                      <a:latin typeface="Cambria Math" panose="02040503050406030204" pitchFamily="18" charset="0"/>
                                      <a:ea typeface="Cambria Math" panose="02040503050406030204" pitchFamily="18" charset="0"/>
                                    </a:rPr>
                                    <m:t>T</m:t>
                                  </m:r>
                                </m:sup>
                              </m:sSubSup>
                              <m:r>
                                <a:rPr lang="en-US" b="1" i="1" smtClean="0">
                                  <a:latin typeface="Cambria Math" panose="02040503050406030204" pitchFamily="18" charset="0"/>
                                </a:rPr>
                                <m:t>𝒖</m:t>
                              </m:r>
                            </m:e>
                          </m:eqArr>
                        </m:e>
                      </m:d>
                    </m:oMath>
                  </m:oMathPara>
                </a14:m>
                <a:endParaRPr lang="ru-RU" dirty="0"/>
              </a:p>
              <a:p>
                <a:r>
                  <a:rPr lang="en-US" dirty="0"/>
                  <a:t>Key part for stabilization is the analysis of the system</a:t>
                </a:r>
                <a:r>
                  <a:rPr lang="ru-RU" dirty="0"/>
                  <a:t>:</a:t>
                </a:r>
                <a:endParaRPr lang="en-US" dirty="0"/>
              </a:p>
              <a:p>
                <a:endParaRPr lang="en-US" dirty="0"/>
              </a:p>
              <a:p>
                <a:pPr marL="0" indent="0">
                  <a:buNone/>
                </a:pP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𝑮𝑫</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ea typeface="Cambria Math" panose="02040503050406030204" pitchFamily="18" charset="0"/>
                              </a:rPr>
                              <m:t>𝑝</m:t>
                            </m:r>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e>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r>
                              <a:rPr lang="en-US" b="1" i="1">
                                <a:latin typeface="Cambria Math" panose="02040503050406030204" pitchFamily="18" charset="0"/>
                              </a:rPr>
                              <m:t>𝒖</m:t>
                            </m:r>
                          </m:e>
                        </m:eqArr>
                      </m:e>
                    </m:d>
                    <m:r>
                      <a:rPr lang="en-US" i="1">
                        <a:latin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e>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1" i="1">
                                  <a:latin typeface="Cambria Math" panose="02040503050406030204" pitchFamily="18" charset="0"/>
                                </a:rPr>
                                <m:t>𝒖</m:t>
                              </m:r>
                            </m:e>
                          </m:mr>
                          <m:mr>
                            <m:e>
                              <m:r>
                                <a:rPr lang="en-US" i="1">
                                  <a:latin typeface="Cambria Math" panose="02040503050406030204" pitchFamily="18" charset="0"/>
                                </a:rPr>
                                <m:t>𝑝</m:t>
                              </m:r>
                            </m:e>
                          </m:mr>
                        </m:m>
                      </m:e>
                    </m:d>
                    <m:r>
                      <a:rPr lang="en-US" i="1">
                        <a:latin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mr>
                        </m:m>
                      </m:e>
                    </m:d>
                    <m:d>
                      <m:dPr>
                        <m:begChr m:val="["/>
                        <m:endChr m:val="]"/>
                        <m:ctrlPr>
                          <a:rPr lang="en-US" i="1">
                            <a:latin typeface="Cambria Math" panose="02040503050406030204" pitchFamily="18" charset="0"/>
                          </a:rPr>
                        </m:ctrlPr>
                      </m:dPr>
                      <m:e>
                        <m:m>
                          <m:mPr>
                            <m:mcs>
                              <m:mc>
                                <m:mcPr>
                                  <m:count m:val="1"/>
                                  <m:mcJc m:val="center"/>
                                </m:mcPr>
                              </m:mc>
                            </m:mcs>
                            <m:ctrlPr>
                              <a:rPr lang="en-US" i="1" smtClean="0">
                                <a:solidFill>
                                  <a:schemeClr val="accent1"/>
                                </a:solidFill>
                                <a:latin typeface="Cambria Math" panose="02040503050406030204" pitchFamily="18" charset="0"/>
                              </a:rPr>
                            </m:ctrlPr>
                          </m:mPr>
                          <m:mr>
                            <m:e>
                              <m:r>
                                <m:rPr>
                                  <m:brk m:alnAt="7"/>
                                </m:rPr>
                                <a:rPr lang="en-US" b="1" i="1">
                                  <a:solidFill>
                                    <a:schemeClr val="accent1"/>
                                  </a:solidFill>
                                  <a:latin typeface="Cambria Math" panose="02040503050406030204" pitchFamily="18" charset="0"/>
                                </a:rPr>
                                <m:t>𝒖</m:t>
                              </m:r>
                            </m:e>
                          </m:mr>
                          <m:mr>
                            <m:e>
                              <m:r>
                                <a:rPr lang="en-US" i="1">
                                  <a:solidFill>
                                    <a:schemeClr val="accent1"/>
                                  </a:solidFill>
                                  <a:latin typeface="Cambria Math" panose="02040503050406030204" pitchFamily="18" charset="0"/>
                                </a:rPr>
                                <m:t>𝑝</m:t>
                              </m:r>
                            </m:e>
                          </m:mr>
                        </m:m>
                      </m:e>
                    </m:d>
                  </m:oMath>
                </a14:m>
                <a:r>
                  <a:rPr lang="en-US" dirty="0"/>
                  <a:t>+ </a:t>
                </a:r>
                <a14:m>
                  <m:oMath xmlns:m="http://schemas.openxmlformats.org/officeDocument/2006/math">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b="1" i="1">
                                      <a:solidFill>
                                        <a:srgbClr val="FF0000"/>
                                      </a:solidFill>
                                      <a:latin typeface="Cambria Math" panose="02040503050406030204" pitchFamily="18" charset="0"/>
                                      <a:ea typeface="Cambria Math" panose="02040503050406030204" pitchFamily="18" charset="0"/>
                                    </a:rPr>
                                    <m:t>𝒇</m:t>
                                  </m:r>
                                </m:sub>
                              </m:sSub>
                            </m:e>
                          </m:mr>
                          <m:mr>
                            <m:e>
                              <m:sSubSup>
                                <m:sSubSupPr>
                                  <m:ctrlPr>
                                    <a:rPr lang="en-US" b="1" i="1">
                                      <a:solidFill>
                                        <a:srgbClr val="FF0000"/>
                                      </a:solidFill>
                                      <a:latin typeface="Cambria Math" panose="02040503050406030204" pitchFamily="18" charset="0"/>
                                      <a:ea typeface="Cambria Math" panose="02040503050406030204" pitchFamily="18" charset="0"/>
                                    </a:rPr>
                                  </m:ctrlPr>
                                </m:sSubSup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up>
                                  <m:r>
                                    <m:rPr>
                                      <m:sty m:val="p"/>
                                    </m:rPr>
                                    <a:rPr lang="en-US">
                                      <a:solidFill>
                                        <a:srgbClr val="FF0000"/>
                                      </a:solidFill>
                                      <a:latin typeface="Cambria Math" panose="02040503050406030204" pitchFamily="18" charset="0"/>
                                      <a:ea typeface="Cambria Math" panose="02040503050406030204" pitchFamily="18" charset="0"/>
                                    </a:rPr>
                                    <m:t>T</m:t>
                                  </m:r>
                                </m:sup>
                              </m:sSubSup>
                            </m:e>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mr>
                        </m:m>
                      </m:e>
                    </m:d>
                    <m:d>
                      <m:dPr>
                        <m:begChr m:val="["/>
                        <m:endChr m:val="]"/>
                        <m:ctrlPr>
                          <a:rPr lang="en-US" i="1">
                            <a:latin typeface="Cambria Math" panose="02040503050406030204" pitchFamily="18" charset="0"/>
                          </a:rPr>
                        </m:ctrlPr>
                      </m:dPr>
                      <m:e>
                        <m:m>
                          <m:mPr>
                            <m:mcs>
                              <m:mc>
                                <m:mcPr>
                                  <m:count m:val="1"/>
                                  <m:mcJc m:val="center"/>
                                </m:mcPr>
                              </m:mc>
                            </m:mcs>
                            <m:ctrlPr>
                              <a:rPr lang="en-US" i="1" smtClean="0">
                                <a:solidFill>
                                  <a:schemeClr val="accent6"/>
                                </a:solidFill>
                                <a:latin typeface="Cambria Math" panose="02040503050406030204" pitchFamily="18" charset="0"/>
                              </a:rPr>
                            </m:ctrlPr>
                          </m:mPr>
                          <m:mr>
                            <m:e>
                              <m:r>
                                <m:rPr>
                                  <m:brk m:alnAt="7"/>
                                </m:rPr>
                                <a:rPr lang="en-US" b="1" i="1">
                                  <a:solidFill>
                                    <a:schemeClr val="accent6"/>
                                  </a:solidFill>
                                  <a:latin typeface="Cambria Math" panose="02040503050406030204" pitchFamily="18" charset="0"/>
                                </a:rPr>
                                <m:t>𝒖</m:t>
                              </m:r>
                            </m:e>
                          </m:mr>
                          <m:mr>
                            <m:e>
                              <m:r>
                                <a:rPr lang="en-US" i="1">
                                  <a:solidFill>
                                    <a:schemeClr val="accent6"/>
                                  </a:solidFill>
                                  <a:latin typeface="Cambria Math" panose="02040503050406030204" pitchFamily="18" charset="0"/>
                                </a:rPr>
                                <m:t>𝑝</m:t>
                              </m:r>
                            </m:e>
                          </m:mr>
                        </m:m>
                      </m:e>
                    </m:d>
                  </m:oMath>
                </a14:m>
                <a:endParaRPr lang="ru-RU" dirty="0"/>
              </a:p>
              <a:p>
                <a:pPr marL="0" indent="0">
                  <a:buNone/>
                </a:pPr>
                <a:endParaRPr lang="en-US" dirty="0"/>
              </a:p>
              <a:p>
                <a:r>
                  <a:rPr lang="en-US" dirty="0"/>
                  <a:t>Accurate (</a:t>
                </a:r>
                <a:r>
                  <a:rPr lang="en-US" i="1" dirty="0">
                    <a:solidFill>
                      <a:srgbClr val="8C3C23"/>
                    </a:solidFill>
                  </a:rPr>
                  <a:t>nonlinear</a:t>
                </a:r>
                <a:r>
                  <a:rPr lang="en-US" dirty="0"/>
                  <a:t>)</a:t>
                </a:r>
                <a:r>
                  <a:rPr lang="ru-RU" dirty="0"/>
                  <a:t> </a:t>
                </a:r>
                <a:r>
                  <a:rPr lang="en-US" dirty="0"/>
                  <a:t>approach</a:t>
                </a:r>
                <a:r>
                  <a:rPr lang="ru-RU" dirty="0"/>
                  <a:t> </a:t>
                </a:r>
                <a:r>
                  <a:rPr lang="en-US" dirty="0"/>
                  <a:t>to approximation removes oscillations.</a:t>
                </a:r>
              </a:p>
            </p:txBody>
          </p:sp>
        </mc:Choice>
        <mc:Fallback>
          <p:sp>
            <p:nvSpPr>
              <p:cNvPr id="3" name="Content Placeholder 2">
                <a:extLst>
                  <a:ext uri="{FF2B5EF4-FFF2-40B4-BE49-F238E27FC236}">
                    <a16:creationId xmlns:a16="http://schemas.microsoft.com/office/drawing/2014/main" id="{8BD01DF9-D3C6-754B-AF38-3176BD275FE4}"/>
                  </a:ext>
                </a:extLst>
              </p:cNvPr>
              <p:cNvSpPr>
                <a:spLocks noGrp="1" noRot="1" noChangeAspect="1" noMove="1" noResize="1" noEditPoints="1" noAdjustHandles="1" noChangeArrowheads="1" noChangeShapeType="1" noTextEdit="1"/>
              </p:cNvSpPr>
              <p:nvPr>
                <p:ph idx="1"/>
              </p:nvPr>
            </p:nvSpPr>
            <p:spPr>
              <a:xfrm>
                <a:off x="838200" y="1707094"/>
                <a:ext cx="10515600" cy="4351338"/>
              </a:xfrm>
              <a:blipFill>
                <a:blip r:embed="rId3"/>
                <a:stretch>
                  <a:fillRect l="-7479" t="-56686" b="-46802"/>
                </a:stretch>
              </a:blipFill>
            </p:spPr>
            <p:txBody>
              <a:bodyPr/>
              <a:lstStyle/>
              <a:p>
                <a:r>
                  <a:rPr lang="ru-RU">
                    <a:noFill/>
                  </a:rPr>
                  <a:t> </a:t>
                </a:r>
              </a:p>
            </p:txBody>
          </p:sp>
        </mc:Fallback>
      </mc:AlternateContent>
      <p:sp>
        <p:nvSpPr>
          <p:cNvPr id="4" name="Date Placeholder 3">
            <a:extLst>
              <a:ext uri="{FF2B5EF4-FFF2-40B4-BE49-F238E27FC236}">
                <a16:creationId xmlns:a16="http://schemas.microsoft.com/office/drawing/2014/main" id="{D4BA68BD-FF84-994A-99B3-4DDB6B0D05B9}"/>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ADB00918-DCA4-A143-9C1B-88635CB6892D}"/>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519DC919-9A09-FC4D-9308-B383C2386AEC}"/>
              </a:ext>
            </a:extLst>
          </p:cNvPr>
          <p:cNvSpPr>
            <a:spLocks noGrp="1"/>
          </p:cNvSpPr>
          <p:nvPr>
            <p:ph type="sldNum" sz="quarter" idx="12"/>
          </p:nvPr>
        </p:nvSpPr>
        <p:spPr/>
        <p:txBody>
          <a:bodyPr/>
          <a:lstStyle/>
          <a:p>
            <a:fld id="{46F21316-FEC6-F24D-BA95-63BCA72FB409}" type="slidenum">
              <a:rPr lang="ru-RU" smtClean="0"/>
              <a:pPr/>
              <a:t>20</a:t>
            </a:fld>
            <a:endParaRPr lang="ru-RU"/>
          </a:p>
        </p:txBody>
      </p:sp>
      <p:sp>
        <p:nvSpPr>
          <p:cNvPr id="7" name="TextBox 6">
            <a:extLst>
              <a:ext uri="{FF2B5EF4-FFF2-40B4-BE49-F238E27FC236}">
                <a16:creationId xmlns:a16="http://schemas.microsoft.com/office/drawing/2014/main" id="{FD9E3DAC-CB5B-C641-BF8E-00474EC27F3C}"/>
              </a:ext>
            </a:extLst>
          </p:cNvPr>
          <p:cNvSpPr txBox="1"/>
          <p:nvPr/>
        </p:nvSpPr>
        <p:spPr>
          <a:xfrm>
            <a:off x="838200" y="6049274"/>
            <a:ext cx="9834879" cy="307777"/>
          </a:xfrm>
          <a:prstGeom prst="rect">
            <a:avLst/>
          </a:prstGeom>
          <a:noFill/>
        </p:spPr>
        <p:txBody>
          <a:bodyPr wrap="square" rtlCol="0">
            <a:spAutoFit/>
          </a:bodyPr>
          <a:lstStyle/>
          <a:p>
            <a:r>
              <a:rPr lang="en-US" sz="1400" dirty="0"/>
              <a:t>Terekhov, </a:t>
            </a:r>
            <a:r>
              <a:rPr lang="en-US" sz="1400" dirty="0" err="1"/>
              <a:t>Vassilevski</a:t>
            </a:r>
            <a:r>
              <a:rPr lang="en-US" sz="1400" dirty="0"/>
              <a:t> “LBB-stable collocated finite-volume method for incompressible </a:t>
            </a:r>
            <a:r>
              <a:rPr lang="en-US" sz="1400" dirty="0" err="1"/>
              <a:t>Navier</a:t>
            </a:r>
            <a:r>
              <a:rPr lang="en-US" sz="1400" dirty="0"/>
              <a:t>-Stokes equations”, In preparation</a:t>
            </a:r>
            <a:endParaRPr lang="ru-RU" sz="1400" dirty="0"/>
          </a:p>
        </p:txBody>
      </p:sp>
      <p:sp>
        <p:nvSpPr>
          <p:cNvPr id="9" name="TextBox 8">
            <a:extLst>
              <a:ext uri="{FF2B5EF4-FFF2-40B4-BE49-F238E27FC236}">
                <a16:creationId xmlns:a16="http://schemas.microsoft.com/office/drawing/2014/main" id="{9873557A-0040-D34D-B096-E7732C69E5D8}"/>
              </a:ext>
            </a:extLst>
          </p:cNvPr>
          <p:cNvSpPr txBox="1"/>
          <p:nvPr/>
        </p:nvSpPr>
        <p:spPr>
          <a:xfrm>
            <a:off x="5079998" y="5029200"/>
            <a:ext cx="2026517" cy="369332"/>
          </a:xfrm>
          <a:prstGeom prst="rect">
            <a:avLst/>
          </a:prstGeom>
          <a:noFill/>
        </p:spPr>
        <p:txBody>
          <a:bodyPr wrap="none" rtlCol="0">
            <a:spAutoFit/>
          </a:bodyPr>
          <a:lstStyle/>
          <a:p>
            <a:r>
              <a:rPr lang="en-US" dirty="0">
                <a:solidFill>
                  <a:schemeClr val="accent1"/>
                </a:solidFill>
              </a:rPr>
              <a:t>Positive eigenvalue</a:t>
            </a:r>
            <a:endParaRPr lang="ru-RU" dirty="0">
              <a:solidFill>
                <a:schemeClr val="accent1"/>
              </a:solidFill>
            </a:endParaRPr>
          </a:p>
        </p:txBody>
      </p:sp>
      <p:sp>
        <p:nvSpPr>
          <p:cNvPr id="10" name="TextBox 9">
            <a:extLst>
              <a:ext uri="{FF2B5EF4-FFF2-40B4-BE49-F238E27FC236}">
                <a16:creationId xmlns:a16="http://schemas.microsoft.com/office/drawing/2014/main" id="{84DBF863-2659-C54B-B5A4-B06874B06008}"/>
              </a:ext>
            </a:extLst>
          </p:cNvPr>
          <p:cNvSpPr txBox="1"/>
          <p:nvPr/>
        </p:nvSpPr>
        <p:spPr>
          <a:xfrm>
            <a:off x="7913350" y="5029200"/>
            <a:ext cx="2072812" cy="369332"/>
          </a:xfrm>
          <a:prstGeom prst="rect">
            <a:avLst/>
          </a:prstGeom>
          <a:noFill/>
        </p:spPr>
        <p:txBody>
          <a:bodyPr wrap="none" rtlCol="0">
            <a:spAutoFit/>
          </a:bodyPr>
          <a:lstStyle/>
          <a:p>
            <a:r>
              <a:rPr lang="en-US" dirty="0">
                <a:solidFill>
                  <a:schemeClr val="accent6"/>
                </a:solidFill>
              </a:rPr>
              <a:t>Negative eigenvalue</a:t>
            </a:r>
            <a:endParaRPr lang="ru-RU" dirty="0">
              <a:solidFill>
                <a:schemeClr val="accent6"/>
              </a:solidFill>
            </a:endParaRPr>
          </a:p>
        </p:txBody>
      </p:sp>
      <p:sp>
        <p:nvSpPr>
          <p:cNvPr id="11" name="TextBox 10">
            <a:extLst>
              <a:ext uri="{FF2B5EF4-FFF2-40B4-BE49-F238E27FC236}">
                <a16:creationId xmlns:a16="http://schemas.microsoft.com/office/drawing/2014/main" id="{C676F18A-97FB-7F49-A0F4-CFDC817FBA00}"/>
              </a:ext>
            </a:extLst>
          </p:cNvPr>
          <p:cNvSpPr txBox="1"/>
          <p:nvPr/>
        </p:nvSpPr>
        <p:spPr>
          <a:xfrm>
            <a:off x="2491551" y="4873767"/>
            <a:ext cx="2168094" cy="646331"/>
          </a:xfrm>
          <a:prstGeom prst="rect">
            <a:avLst/>
          </a:prstGeom>
          <a:noFill/>
        </p:spPr>
        <p:txBody>
          <a:bodyPr wrap="none" rtlCol="0">
            <a:spAutoFit/>
          </a:bodyPr>
          <a:lstStyle/>
          <a:p>
            <a:pPr algn="ctr"/>
            <a:r>
              <a:rPr lang="en-US" dirty="0">
                <a:solidFill>
                  <a:schemeClr val="accent1"/>
                </a:solidFill>
              </a:rPr>
              <a:t>Positive</a:t>
            </a:r>
            <a:r>
              <a:rPr lang="en-US" dirty="0"/>
              <a:t> and </a:t>
            </a:r>
            <a:r>
              <a:rPr lang="en-US" dirty="0">
                <a:solidFill>
                  <a:schemeClr val="accent6"/>
                </a:solidFill>
              </a:rPr>
              <a:t>negative</a:t>
            </a:r>
          </a:p>
          <a:p>
            <a:pPr algn="ctr"/>
            <a:r>
              <a:rPr lang="en-US" dirty="0"/>
              <a:t> eigenvalues</a:t>
            </a:r>
            <a:endParaRPr lang="ru-RU" dirty="0"/>
          </a:p>
        </p:txBody>
      </p:sp>
    </p:spTree>
    <p:extLst>
      <p:ext uri="{BB962C8B-B14F-4D97-AF65-F5344CB8AC3E}">
        <p14:creationId xmlns:p14="http://schemas.microsoft.com/office/powerpoint/2010/main" val="3377451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A0DB-6772-3F42-B0DF-E5A161727254}"/>
              </a:ext>
            </a:extLst>
          </p:cNvPr>
          <p:cNvSpPr>
            <a:spLocks noGrp="1"/>
          </p:cNvSpPr>
          <p:nvPr>
            <p:ph type="title"/>
          </p:nvPr>
        </p:nvSpPr>
        <p:spPr/>
        <p:txBody>
          <a:bodyPr/>
          <a:lstStyle/>
          <a:p>
            <a:r>
              <a:rPr lang="en-US" dirty="0"/>
              <a:t>Incompressible </a:t>
            </a:r>
            <a:r>
              <a:rPr lang="en-US" dirty="0" err="1"/>
              <a:t>Navier</a:t>
            </a:r>
            <a:r>
              <a:rPr lang="en-US" dirty="0"/>
              <a:t>-Stokes</a:t>
            </a:r>
            <a:endParaRPr lang="ru-RU" dirty="0"/>
          </a:p>
        </p:txBody>
      </p:sp>
      <p:sp>
        <p:nvSpPr>
          <p:cNvPr id="3" name="Content Placeholder 2">
            <a:extLst>
              <a:ext uri="{FF2B5EF4-FFF2-40B4-BE49-F238E27FC236}">
                <a16:creationId xmlns:a16="http://schemas.microsoft.com/office/drawing/2014/main" id="{1654C4C7-6237-C944-9DE2-E01444C6901C}"/>
              </a:ext>
            </a:extLst>
          </p:cNvPr>
          <p:cNvSpPr>
            <a:spLocks noGrp="1"/>
          </p:cNvSpPr>
          <p:nvPr>
            <p:ph idx="1"/>
          </p:nvPr>
        </p:nvSpPr>
        <p:spPr/>
        <p:txBody>
          <a:bodyPr>
            <a:normAutofit fontScale="92500" lnSpcReduction="10000"/>
          </a:bodyPr>
          <a:lstStyle/>
          <a:p>
            <a:r>
              <a:rPr lang="en-US" dirty="0" err="1"/>
              <a:t>Poiseuille</a:t>
            </a:r>
            <a:r>
              <a:rPr lang="en-US" dirty="0"/>
              <a:t> flow</a:t>
            </a:r>
            <a:r>
              <a:rPr lang="ru-RU" dirty="0"/>
              <a:t>:</a:t>
            </a:r>
            <a:endParaRPr lang="en-US" dirty="0"/>
          </a:p>
          <a:p>
            <a:endParaRPr lang="en-US" dirty="0"/>
          </a:p>
          <a:p>
            <a:endParaRPr lang="en-US" dirty="0"/>
          </a:p>
          <a:p>
            <a:endParaRPr lang="en-US" dirty="0"/>
          </a:p>
          <a:p>
            <a:endParaRPr lang="ru-RU" dirty="0"/>
          </a:p>
          <a:p>
            <a:endParaRPr lang="ru-RU" dirty="0"/>
          </a:p>
          <a:p>
            <a:endParaRPr lang="en-US" dirty="0"/>
          </a:p>
          <a:p>
            <a:r>
              <a:rPr lang="en-US" dirty="0"/>
              <a:t>Demonstrates second-order convergence on</a:t>
            </a:r>
            <a:r>
              <a:rPr lang="ru-RU" dirty="0"/>
              <a:t> </a:t>
            </a:r>
            <a:r>
              <a:rPr lang="en-US" dirty="0" err="1"/>
              <a:t>Ethier</a:t>
            </a:r>
            <a:r>
              <a:rPr lang="ru-RU" dirty="0"/>
              <a:t>-</a:t>
            </a:r>
            <a:r>
              <a:rPr lang="en-US" dirty="0"/>
              <a:t>Steinman problem</a:t>
            </a:r>
            <a:r>
              <a:rPr lang="ru-RU" dirty="0"/>
              <a:t>, </a:t>
            </a:r>
            <a:r>
              <a:rPr lang="en-US" dirty="0"/>
              <a:t>error norms are comparable to projection scheme on staggered grid</a:t>
            </a:r>
            <a:r>
              <a:rPr lang="ru-RU" dirty="0"/>
              <a:t> (</a:t>
            </a:r>
            <a:r>
              <a:rPr lang="en-US" dirty="0"/>
              <a:t>MAC-scheme</a:t>
            </a:r>
            <a:r>
              <a:rPr lang="ru-RU" dirty="0"/>
              <a:t>).</a:t>
            </a:r>
          </a:p>
          <a:p>
            <a:endParaRPr lang="ru-RU" dirty="0"/>
          </a:p>
        </p:txBody>
      </p:sp>
      <p:sp>
        <p:nvSpPr>
          <p:cNvPr id="4" name="Date Placeholder 3">
            <a:extLst>
              <a:ext uri="{FF2B5EF4-FFF2-40B4-BE49-F238E27FC236}">
                <a16:creationId xmlns:a16="http://schemas.microsoft.com/office/drawing/2014/main" id="{8BF8B5ED-001D-F843-902A-5492FE5C26BE}"/>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97D1CD3C-D944-5B45-B537-F15DDCE7D3C2}"/>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C0DA34C8-0D10-FB4C-B738-5E0A383DCE02}"/>
              </a:ext>
            </a:extLst>
          </p:cNvPr>
          <p:cNvSpPr>
            <a:spLocks noGrp="1"/>
          </p:cNvSpPr>
          <p:nvPr>
            <p:ph type="sldNum" sz="quarter" idx="12"/>
          </p:nvPr>
        </p:nvSpPr>
        <p:spPr/>
        <p:txBody>
          <a:bodyPr/>
          <a:lstStyle/>
          <a:p>
            <a:fld id="{46F21316-FEC6-F24D-BA95-63BCA72FB409}" type="slidenum">
              <a:rPr lang="ru-RU" smtClean="0"/>
              <a:pPr/>
              <a:t>21</a:t>
            </a:fld>
            <a:endParaRPr lang="ru-RU"/>
          </a:p>
        </p:txBody>
      </p:sp>
      <p:pic>
        <p:nvPicPr>
          <p:cNvPr id="7" name="Picture 6">
            <a:extLst>
              <a:ext uri="{FF2B5EF4-FFF2-40B4-BE49-F238E27FC236}">
                <a16:creationId xmlns:a16="http://schemas.microsoft.com/office/drawing/2014/main" id="{3827AB27-9ED8-404A-9466-F71F35ED2406}"/>
              </a:ext>
            </a:extLst>
          </p:cNvPr>
          <p:cNvPicPr>
            <a:picLocks noChangeAspect="1"/>
          </p:cNvPicPr>
          <p:nvPr/>
        </p:nvPicPr>
        <p:blipFill>
          <a:blip r:embed="rId3"/>
          <a:stretch>
            <a:fillRect/>
          </a:stretch>
        </p:blipFill>
        <p:spPr>
          <a:xfrm>
            <a:off x="6225240" y="2764492"/>
            <a:ext cx="4451568" cy="1518770"/>
          </a:xfrm>
          <a:prstGeom prst="rect">
            <a:avLst/>
          </a:prstGeom>
        </p:spPr>
      </p:pic>
      <p:pic>
        <p:nvPicPr>
          <p:cNvPr id="8" name="Picture 7">
            <a:extLst>
              <a:ext uri="{FF2B5EF4-FFF2-40B4-BE49-F238E27FC236}">
                <a16:creationId xmlns:a16="http://schemas.microsoft.com/office/drawing/2014/main" id="{F3B26175-CF15-974E-9B2C-43D60F450FA7}"/>
              </a:ext>
            </a:extLst>
          </p:cNvPr>
          <p:cNvPicPr>
            <a:picLocks noChangeAspect="1"/>
          </p:cNvPicPr>
          <p:nvPr/>
        </p:nvPicPr>
        <p:blipFill>
          <a:blip r:embed="rId4"/>
          <a:stretch>
            <a:fillRect/>
          </a:stretch>
        </p:blipFill>
        <p:spPr>
          <a:xfrm>
            <a:off x="1467400" y="2667384"/>
            <a:ext cx="4352365" cy="1615878"/>
          </a:xfrm>
          <a:prstGeom prst="rect">
            <a:avLst/>
          </a:prstGeom>
        </p:spPr>
      </p:pic>
      <p:sp>
        <p:nvSpPr>
          <p:cNvPr id="9" name="TextBox 8">
            <a:extLst>
              <a:ext uri="{FF2B5EF4-FFF2-40B4-BE49-F238E27FC236}">
                <a16:creationId xmlns:a16="http://schemas.microsoft.com/office/drawing/2014/main" id="{A6AB9889-025D-2F4D-893C-3D8A793FF0FE}"/>
              </a:ext>
            </a:extLst>
          </p:cNvPr>
          <p:cNvSpPr txBox="1"/>
          <p:nvPr/>
        </p:nvSpPr>
        <p:spPr>
          <a:xfrm>
            <a:off x="2384583" y="2268206"/>
            <a:ext cx="2557560" cy="369332"/>
          </a:xfrm>
          <a:prstGeom prst="rect">
            <a:avLst/>
          </a:prstGeom>
          <a:noFill/>
        </p:spPr>
        <p:txBody>
          <a:bodyPr wrap="none" rtlCol="0">
            <a:spAutoFit/>
          </a:bodyPr>
          <a:lstStyle/>
          <a:p>
            <a:r>
              <a:rPr lang="en-US" b="1" dirty="0">
                <a:solidFill>
                  <a:schemeClr val="accent6">
                    <a:lumMod val="50000"/>
                  </a:schemeClr>
                </a:solidFill>
              </a:rPr>
              <a:t>Positive-definite</a:t>
            </a:r>
            <a:r>
              <a:rPr lang="en-US" dirty="0"/>
              <a:t> div-grad</a:t>
            </a:r>
            <a:endParaRPr lang="ru-RU" dirty="0"/>
          </a:p>
        </p:txBody>
      </p:sp>
      <p:sp>
        <p:nvSpPr>
          <p:cNvPr id="10" name="TextBox 9">
            <a:extLst>
              <a:ext uri="{FF2B5EF4-FFF2-40B4-BE49-F238E27FC236}">
                <a16:creationId xmlns:a16="http://schemas.microsoft.com/office/drawing/2014/main" id="{E0C5F06B-197C-0940-ADE8-42D3D95A345E}"/>
              </a:ext>
            </a:extLst>
          </p:cNvPr>
          <p:cNvSpPr txBox="1"/>
          <p:nvPr/>
        </p:nvSpPr>
        <p:spPr>
          <a:xfrm>
            <a:off x="6837922" y="2298052"/>
            <a:ext cx="3272306" cy="369332"/>
          </a:xfrm>
          <a:prstGeom prst="rect">
            <a:avLst/>
          </a:prstGeom>
          <a:noFill/>
        </p:spPr>
        <p:txBody>
          <a:bodyPr wrap="none" rtlCol="0">
            <a:spAutoFit/>
          </a:bodyPr>
          <a:lstStyle/>
          <a:p>
            <a:r>
              <a:rPr lang="en-US" b="1" dirty="0">
                <a:solidFill>
                  <a:srgbClr val="C00000"/>
                </a:solidFill>
              </a:rPr>
              <a:t>Direct approximation</a:t>
            </a:r>
            <a:r>
              <a:rPr lang="en-US" dirty="0"/>
              <a:t> of div-grad</a:t>
            </a:r>
            <a:endParaRPr lang="ru-RU" dirty="0"/>
          </a:p>
        </p:txBody>
      </p:sp>
    </p:spTree>
    <p:extLst>
      <p:ext uri="{BB962C8B-B14F-4D97-AF65-F5344CB8AC3E}">
        <p14:creationId xmlns:p14="http://schemas.microsoft.com/office/powerpoint/2010/main" val="572648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86FCB-0ED2-834F-AA69-28292300EE50}"/>
              </a:ext>
            </a:extLst>
          </p:cNvPr>
          <p:cNvSpPr>
            <a:spLocks noGrp="1"/>
          </p:cNvSpPr>
          <p:nvPr>
            <p:ph type="title"/>
          </p:nvPr>
        </p:nvSpPr>
        <p:spPr/>
        <p:txBody>
          <a:bodyPr/>
          <a:lstStyle/>
          <a:p>
            <a:r>
              <a:rPr lang="en-US" dirty="0"/>
              <a:t>Future steps</a:t>
            </a:r>
            <a:endParaRPr lang="ru-RU" dirty="0"/>
          </a:p>
        </p:txBody>
      </p:sp>
      <p:sp>
        <p:nvSpPr>
          <p:cNvPr id="3" name="Content Placeholder 2">
            <a:extLst>
              <a:ext uri="{FF2B5EF4-FFF2-40B4-BE49-F238E27FC236}">
                <a16:creationId xmlns:a16="http://schemas.microsoft.com/office/drawing/2014/main" id="{466504CB-7403-994A-8E4A-D440086AC532}"/>
              </a:ext>
            </a:extLst>
          </p:cNvPr>
          <p:cNvSpPr>
            <a:spLocks noGrp="1"/>
          </p:cNvSpPr>
          <p:nvPr>
            <p:ph idx="1"/>
          </p:nvPr>
        </p:nvSpPr>
        <p:spPr/>
        <p:txBody>
          <a:bodyPr/>
          <a:lstStyle/>
          <a:p>
            <a:r>
              <a:rPr lang="en-US" dirty="0"/>
              <a:t>Apply the idea to </a:t>
            </a:r>
            <a:r>
              <a:rPr lang="en-US" b="1" dirty="0" err="1"/>
              <a:t>poromechanics</a:t>
            </a:r>
            <a:r>
              <a:rPr lang="en-US" dirty="0"/>
              <a:t> problem in </a:t>
            </a:r>
            <a:r>
              <a:rPr lang="en-US" i="1" dirty="0">
                <a:solidFill>
                  <a:srgbClr val="8C3C23"/>
                </a:solidFill>
              </a:rPr>
              <a:t>heterogeneous</a:t>
            </a:r>
            <a:r>
              <a:rPr lang="en-US" dirty="0"/>
              <a:t> media.</a:t>
            </a:r>
          </a:p>
          <a:p>
            <a:r>
              <a:rPr lang="en-US" dirty="0"/>
              <a:t>Formulate a </a:t>
            </a:r>
            <a:r>
              <a:rPr lang="en-US" b="1" dirty="0"/>
              <a:t>general</a:t>
            </a:r>
            <a:r>
              <a:rPr lang="en-US" dirty="0"/>
              <a:t> finite-volume approach for flux calculation (there are promising results with nonlinear hyperbolic problems).</a:t>
            </a:r>
            <a:endParaRPr lang="ru-RU" dirty="0"/>
          </a:p>
        </p:txBody>
      </p:sp>
      <p:sp>
        <p:nvSpPr>
          <p:cNvPr id="4" name="Date Placeholder 3">
            <a:extLst>
              <a:ext uri="{FF2B5EF4-FFF2-40B4-BE49-F238E27FC236}">
                <a16:creationId xmlns:a16="http://schemas.microsoft.com/office/drawing/2014/main" id="{1BDFC26C-7689-D44C-93AC-FD0D7E6180A8}"/>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FE42D6B1-CD9B-524B-B03A-7D51380EE457}"/>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BE03C7A6-6DDB-AE4F-B60C-04FA62F2EDFD}"/>
              </a:ext>
            </a:extLst>
          </p:cNvPr>
          <p:cNvSpPr>
            <a:spLocks noGrp="1"/>
          </p:cNvSpPr>
          <p:nvPr>
            <p:ph type="sldNum" sz="quarter" idx="12"/>
          </p:nvPr>
        </p:nvSpPr>
        <p:spPr/>
        <p:txBody>
          <a:bodyPr/>
          <a:lstStyle/>
          <a:p>
            <a:fld id="{46F21316-FEC6-F24D-BA95-63BCA72FB409}" type="slidenum">
              <a:rPr lang="ru-RU" smtClean="0"/>
              <a:pPr/>
              <a:t>22</a:t>
            </a:fld>
            <a:endParaRPr lang="ru-RU"/>
          </a:p>
        </p:txBody>
      </p:sp>
    </p:spTree>
    <p:extLst>
      <p:ext uri="{BB962C8B-B14F-4D97-AF65-F5344CB8AC3E}">
        <p14:creationId xmlns:p14="http://schemas.microsoft.com/office/powerpoint/2010/main" val="167461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3127375" y="2051051"/>
            <a:ext cx="2954338" cy="1235075"/>
          </a:xfrm>
        </p:spPr>
        <p:txBody>
          <a:bodyPr/>
          <a:lstStyle/>
          <a:p>
            <a:r>
              <a:rPr lang="en-US" altLang="ru-RU" dirty="0">
                <a:latin typeface="Arial" panose="020B0604020202020204" pitchFamily="34" charset="0"/>
              </a:rPr>
              <a:t>Thank you for Attention!</a:t>
            </a:r>
          </a:p>
        </p:txBody>
      </p:sp>
      <p:pic>
        <p:nvPicPr>
          <p:cNvPr id="5" name="Picture Placeholder 4" descr="DividerSlidePhoto.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01" b="201"/>
          <a:stretch>
            <a:fillRect/>
          </a:stretch>
        </p:blipFill>
        <p:spPr bwMode="auto">
          <a:xfrm>
            <a:off x="6189664" y="2046289"/>
            <a:ext cx="1944687" cy="2162175"/>
          </a:xfrm>
          <a:blipFill dpi="0">
            <a:srcRect t="201" b="201"/>
          </a:blipFill>
          <a:ln>
            <a:solidFill>
              <a:schemeClr val="bg1"/>
            </a:solidFill>
            <a:miter lim="800000"/>
            <a:headEnd/>
            <a:tailEnd/>
          </a:ln>
          <a:effectLst>
            <a:outerShdw blurRad="50800" dist="25401" dir="2700000" algn="tl" rotWithShape="0">
              <a:srgbClr val="000000">
                <a:alpha val="35999"/>
              </a:srgbClr>
            </a:outerShdw>
          </a:effectLst>
        </p:spPr>
      </p:pic>
      <p:sp>
        <p:nvSpPr>
          <p:cNvPr id="4" name="Text Placeholder 3">
            <a:extLst>
              <a:ext uri="{FF2B5EF4-FFF2-40B4-BE49-F238E27FC236}">
                <a16:creationId xmlns:a16="http://schemas.microsoft.com/office/drawing/2014/main" id="{D4BE3C84-C2A6-A845-9CA0-D511102D9F64}"/>
              </a:ext>
            </a:extLst>
          </p:cNvPr>
          <p:cNvSpPr>
            <a:spLocks noGrp="1"/>
          </p:cNvSpPr>
          <p:nvPr>
            <p:ph type="body" sz="half" idx="2"/>
          </p:nvPr>
        </p:nvSpPr>
        <p:spPr/>
        <p:txBody>
          <a:bodyPr/>
          <a:lstStyle/>
          <a:p>
            <a:r>
              <a:rPr lang="en-US" dirty="0"/>
              <a:t>Bradley </a:t>
            </a:r>
            <a:r>
              <a:rPr lang="en-US" dirty="0" err="1"/>
              <a:t>malLison</a:t>
            </a:r>
            <a:endParaRPr lang="en-US" dirty="0"/>
          </a:p>
          <a:p>
            <a:r>
              <a:rPr lang="en-US" dirty="0"/>
              <a:t>Nicola </a:t>
            </a:r>
            <a:r>
              <a:rPr lang="en-US" dirty="0" err="1"/>
              <a:t>castelletto</a:t>
            </a:r>
            <a:endParaRPr lang="en-US" dirty="0"/>
          </a:p>
        </p:txBody>
      </p:sp>
    </p:spTree>
    <p:extLst>
      <p:ext uri="{BB962C8B-B14F-4D97-AF65-F5344CB8AC3E}">
        <p14:creationId xmlns:p14="http://schemas.microsoft.com/office/powerpoint/2010/main" val="254811563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1547166-D8FB-F84B-9B1C-2B97F2370746}"/>
                  </a:ext>
                </a:extLst>
              </p:cNvPr>
              <p:cNvSpPr>
                <a:spLocks noGrp="1"/>
              </p:cNvSpPr>
              <p:nvPr>
                <p:ph type="title"/>
              </p:nvPr>
            </p:nvSpPr>
            <p:spPr/>
            <p:txBody>
              <a:bodyPr>
                <a:normAutofit/>
              </a:bodyPr>
              <a:lstStyle/>
              <a:p>
                <a:r>
                  <a:rPr lang="en-US" sz="3600" dirty="0"/>
                  <a:t>Simple single phase diffusion problem </a:t>
                </a:r>
                <a14:m>
                  <m:oMath xmlns:m="http://schemas.openxmlformats.org/officeDocument/2006/math">
                    <m:r>
                      <a:rPr lang="en-US" sz="3600" b="0" i="1" smtClean="0">
                        <a:latin typeface="Cambria Math" panose="02040503050406030204" pitchFamily="18" charset="0"/>
                      </a:rPr>
                      <m:t>−</m:t>
                    </m:r>
                    <m:r>
                      <m:rPr>
                        <m:sty m:val="p"/>
                      </m:rP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𝕂</m:t>
                    </m:r>
                    <m:r>
                      <m:rPr>
                        <m:sty m:val="p"/>
                      </m:rP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𝑝</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𝑞</m:t>
                    </m:r>
                  </m:oMath>
                </a14:m>
                <a:endParaRPr lang="ru-RU" sz="3600" dirty="0"/>
              </a:p>
            </p:txBody>
          </p:sp>
        </mc:Choice>
        <mc:Fallback>
          <p:sp>
            <p:nvSpPr>
              <p:cNvPr id="2" name="Title 1">
                <a:extLst>
                  <a:ext uri="{FF2B5EF4-FFF2-40B4-BE49-F238E27FC236}">
                    <a16:creationId xmlns:a16="http://schemas.microsoft.com/office/drawing/2014/main" id="{01547166-D8FB-F84B-9B1C-2B97F2370746}"/>
                  </a:ext>
                </a:extLst>
              </p:cNvPr>
              <p:cNvSpPr>
                <a:spLocks noGrp="1" noRot="1" noChangeAspect="1" noMove="1" noResize="1" noEditPoints="1" noAdjustHandles="1" noChangeArrowheads="1" noChangeShapeType="1" noTextEdit="1"/>
              </p:cNvSpPr>
              <p:nvPr>
                <p:ph type="title"/>
              </p:nvPr>
            </p:nvSpPr>
            <p:spPr>
              <a:blipFill>
                <a:blip r:embed="rId3"/>
                <a:stretch>
                  <a:fillRect l="-1689"/>
                </a:stretch>
              </a:blipFill>
            </p:spPr>
            <p:txBody>
              <a:bodyPr/>
              <a:lstStyle/>
              <a:p>
                <a:r>
                  <a:rPr lang="ru-RU">
                    <a:noFill/>
                  </a:rPr>
                  <a:t> </a:t>
                </a:r>
              </a:p>
            </p:txBody>
          </p:sp>
        </mc:Fallback>
      </mc:AlternateContent>
      <p:pic>
        <p:nvPicPr>
          <p:cNvPr id="5" name="Content Placeholder 11">
            <a:extLst>
              <a:ext uri="{FF2B5EF4-FFF2-40B4-BE49-F238E27FC236}">
                <a16:creationId xmlns:a16="http://schemas.microsoft.com/office/drawing/2014/main" id="{C3572E15-13BA-3C4B-B354-BF82BA79B62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463106" y="1825625"/>
            <a:ext cx="3931787" cy="4351338"/>
          </a:xfrm>
        </p:spPr>
      </p:pic>
      <p:pic>
        <p:nvPicPr>
          <p:cNvPr id="6" name="Content Placeholder 10">
            <a:extLst>
              <a:ext uri="{FF2B5EF4-FFF2-40B4-BE49-F238E27FC236}">
                <a16:creationId xmlns:a16="http://schemas.microsoft.com/office/drawing/2014/main" id="{B1338E24-53CE-8E43-9A92-F0D52AC8541C}"/>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803100" y="1825625"/>
            <a:ext cx="3919800" cy="4351338"/>
          </a:xfrm>
        </p:spPr>
      </p:pic>
      <p:sp>
        <p:nvSpPr>
          <p:cNvPr id="7" name="Date Placeholder 6">
            <a:extLst>
              <a:ext uri="{FF2B5EF4-FFF2-40B4-BE49-F238E27FC236}">
                <a16:creationId xmlns:a16="http://schemas.microsoft.com/office/drawing/2014/main" id="{E9FC0FA0-B4FF-E040-91B5-199A9D49FB01}"/>
              </a:ext>
            </a:extLst>
          </p:cNvPr>
          <p:cNvSpPr>
            <a:spLocks noGrp="1"/>
          </p:cNvSpPr>
          <p:nvPr>
            <p:ph type="dt" sz="half" idx="10"/>
          </p:nvPr>
        </p:nvSpPr>
        <p:spPr/>
        <p:txBody>
          <a:bodyPr/>
          <a:lstStyle/>
          <a:p>
            <a:r>
              <a:rPr lang="ru-RU"/>
              <a:t>30th April 2018</a:t>
            </a:r>
            <a:endParaRPr lang="ru-RU" dirty="0"/>
          </a:p>
        </p:txBody>
      </p:sp>
      <p:sp>
        <p:nvSpPr>
          <p:cNvPr id="8" name="Footer Placeholder 7">
            <a:extLst>
              <a:ext uri="{FF2B5EF4-FFF2-40B4-BE49-F238E27FC236}">
                <a16:creationId xmlns:a16="http://schemas.microsoft.com/office/drawing/2014/main" id="{6A474E95-AC72-D640-BF33-4210379B6F2D}"/>
              </a:ext>
            </a:extLst>
          </p:cNvPr>
          <p:cNvSpPr>
            <a:spLocks noGrp="1"/>
          </p:cNvSpPr>
          <p:nvPr>
            <p:ph type="ftr" sz="quarter" idx="11"/>
          </p:nvPr>
        </p:nvSpPr>
        <p:spPr/>
        <p:txBody>
          <a:bodyPr/>
          <a:lstStyle/>
          <a:p>
            <a:r>
              <a:rPr lang="en-US"/>
              <a:t>SUPRI-B</a:t>
            </a:r>
            <a:endParaRPr lang="ru-RU" dirty="0"/>
          </a:p>
        </p:txBody>
      </p:sp>
      <p:sp>
        <p:nvSpPr>
          <p:cNvPr id="9" name="Slide Number Placeholder 8">
            <a:extLst>
              <a:ext uri="{FF2B5EF4-FFF2-40B4-BE49-F238E27FC236}">
                <a16:creationId xmlns:a16="http://schemas.microsoft.com/office/drawing/2014/main" id="{C88629A7-73BF-AB4F-9E0B-E4D678B324A2}"/>
              </a:ext>
            </a:extLst>
          </p:cNvPr>
          <p:cNvSpPr>
            <a:spLocks noGrp="1"/>
          </p:cNvSpPr>
          <p:nvPr>
            <p:ph type="sldNum" sz="quarter" idx="12"/>
          </p:nvPr>
        </p:nvSpPr>
        <p:spPr/>
        <p:txBody>
          <a:bodyPr/>
          <a:lstStyle/>
          <a:p>
            <a:fld id="{46F21316-FEC6-F24D-BA95-63BCA72FB409}" type="slidenum">
              <a:rPr lang="ru-RU" smtClean="0"/>
              <a:pPr/>
              <a:t>3</a:t>
            </a:fld>
            <a:endParaRPr lang="ru-RU"/>
          </a:p>
        </p:txBody>
      </p:sp>
      <p:sp>
        <p:nvSpPr>
          <p:cNvPr id="10" name="TextBox 9">
            <a:extLst>
              <a:ext uri="{FF2B5EF4-FFF2-40B4-BE49-F238E27FC236}">
                <a16:creationId xmlns:a16="http://schemas.microsoft.com/office/drawing/2014/main" id="{7D7C3129-D5CC-E344-B5D4-335E80F55F77}"/>
              </a:ext>
            </a:extLst>
          </p:cNvPr>
          <p:cNvSpPr txBox="1"/>
          <p:nvPr/>
        </p:nvSpPr>
        <p:spPr>
          <a:xfrm>
            <a:off x="1683917" y="5530632"/>
            <a:ext cx="2639185" cy="369332"/>
          </a:xfrm>
          <a:prstGeom prst="rect">
            <a:avLst/>
          </a:prstGeom>
          <a:noFill/>
        </p:spPr>
        <p:txBody>
          <a:bodyPr wrap="none" rtlCol="0">
            <a:spAutoFit/>
          </a:bodyPr>
          <a:lstStyle/>
          <a:p>
            <a:pPr algn="ctr"/>
            <a:r>
              <a:rPr lang="en-US" dirty="0"/>
              <a:t>TPFA, O(1)-error, </a:t>
            </a:r>
            <a:r>
              <a:rPr lang="en-US" dirty="0">
                <a:solidFill>
                  <a:srgbClr val="930001"/>
                </a:solidFill>
              </a:rPr>
              <a:t>incorrect</a:t>
            </a:r>
            <a:endParaRPr lang="ru-RU" dirty="0">
              <a:solidFill>
                <a:srgbClr val="930001"/>
              </a:solidFill>
            </a:endParaRPr>
          </a:p>
        </p:txBody>
      </p:sp>
      <p:sp>
        <p:nvSpPr>
          <p:cNvPr id="11" name="TextBox 10">
            <a:extLst>
              <a:ext uri="{FF2B5EF4-FFF2-40B4-BE49-F238E27FC236}">
                <a16:creationId xmlns:a16="http://schemas.microsoft.com/office/drawing/2014/main" id="{68ED1D3F-E2CC-B241-BE19-0D64119A2646}"/>
              </a:ext>
            </a:extLst>
          </p:cNvPr>
          <p:cNvSpPr txBox="1"/>
          <p:nvPr/>
        </p:nvSpPr>
        <p:spPr>
          <a:xfrm>
            <a:off x="6964825" y="5540966"/>
            <a:ext cx="2983509" cy="369332"/>
          </a:xfrm>
          <a:prstGeom prst="rect">
            <a:avLst/>
          </a:prstGeom>
          <a:noFill/>
        </p:spPr>
        <p:txBody>
          <a:bodyPr wrap="none" rtlCol="0">
            <a:spAutoFit/>
          </a:bodyPr>
          <a:lstStyle/>
          <a:p>
            <a:pPr algn="ctr"/>
            <a:r>
              <a:rPr lang="en-US" dirty="0"/>
              <a:t>MPFA-O, O(h</a:t>
            </a:r>
            <a:r>
              <a:rPr lang="en-US" baseline="30000" dirty="0"/>
              <a:t>2</a:t>
            </a:r>
            <a:r>
              <a:rPr lang="en-US" dirty="0"/>
              <a:t>)-error, </a:t>
            </a:r>
            <a:r>
              <a:rPr lang="en-US" dirty="0">
                <a:solidFill>
                  <a:schemeClr val="accent6">
                    <a:lumMod val="50000"/>
                  </a:schemeClr>
                </a:solidFill>
              </a:rPr>
              <a:t>accurate</a:t>
            </a:r>
            <a:endParaRPr lang="ru-RU" dirty="0">
              <a:solidFill>
                <a:schemeClr val="accent6">
                  <a:lumMod val="50000"/>
                </a:schemeClr>
              </a:solidFill>
            </a:endParaRPr>
          </a:p>
        </p:txBody>
      </p:sp>
    </p:spTree>
    <p:extLst>
      <p:ext uri="{BB962C8B-B14F-4D97-AF65-F5344CB8AC3E}">
        <p14:creationId xmlns:p14="http://schemas.microsoft.com/office/powerpoint/2010/main" val="751548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163A7C6-9CF7-3241-A469-AAFDB06C6424}"/>
                  </a:ext>
                </a:extLst>
              </p:cNvPr>
              <p:cNvSpPr>
                <a:spLocks noGrp="1"/>
              </p:cNvSpPr>
              <p:nvPr>
                <p:ph type="title"/>
              </p:nvPr>
            </p:nvSpPr>
            <p:spPr/>
            <p:txBody>
              <a:bodyPr>
                <a:normAutofit/>
              </a:bodyPr>
              <a:lstStyle/>
              <a:p>
                <a:r>
                  <a:rPr lang="en-US" sz="3600" dirty="0"/>
                  <a:t>Simple single phase diffusion problem </a:t>
                </a:r>
                <a14:m>
                  <m:oMath xmlns:m="http://schemas.openxmlformats.org/officeDocument/2006/math">
                    <m:r>
                      <a:rPr lang="en-US" sz="3600" i="1">
                        <a:latin typeface="Cambria Math" panose="02040503050406030204" pitchFamily="18" charset="0"/>
                      </a:rPr>
                      <m:t>−</m:t>
                    </m:r>
                    <m:r>
                      <m:rPr>
                        <m:sty m:val="p"/>
                      </m:rP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𝕂</m:t>
                    </m:r>
                    <m:r>
                      <m:rPr>
                        <m:sty m:val="p"/>
                      </m:rP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𝑝</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𝑞</m:t>
                    </m:r>
                  </m:oMath>
                </a14:m>
                <a:endParaRPr lang="ru-RU" sz="3600" dirty="0"/>
              </a:p>
            </p:txBody>
          </p:sp>
        </mc:Choice>
        <mc:Fallback>
          <p:sp>
            <p:nvSpPr>
              <p:cNvPr id="2" name="Title 1">
                <a:extLst>
                  <a:ext uri="{FF2B5EF4-FFF2-40B4-BE49-F238E27FC236}">
                    <a16:creationId xmlns:a16="http://schemas.microsoft.com/office/drawing/2014/main" id="{9163A7C6-9CF7-3241-A469-AAFDB06C6424}"/>
                  </a:ext>
                </a:extLst>
              </p:cNvPr>
              <p:cNvSpPr>
                <a:spLocks noGrp="1" noRot="1" noChangeAspect="1" noMove="1" noResize="1" noEditPoints="1" noAdjustHandles="1" noChangeArrowheads="1" noChangeShapeType="1" noTextEdit="1"/>
              </p:cNvSpPr>
              <p:nvPr>
                <p:ph type="title"/>
              </p:nvPr>
            </p:nvSpPr>
            <p:spPr>
              <a:blipFill>
                <a:blip r:embed="rId3"/>
                <a:stretch>
                  <a:fillRect l="-1689"/>
                </a:stretch>
              </a:blipFill>
            </p:spPr>
            <p:txBody>
              <a:bodyPr/>
              <a:lstStyle/>
              <a:p>
                <a:r>
                  <a:rPr lang="ru-RU">
                    <a:noFill/>
                  </a:rPr>
                  <a:t> </a:t>
                </a:r>
              </a:p>
            </p:txBody>
          </p:sp>
        </mc:Fallback>
      </mc:AlternateContent>
      <p:sp>
        <p:nvSpPr>
          <p:cNvPr id="5" name="Date Placeholder 4">
            <a:extLst>
              <a:ext uri="{FF2B5EF4-FFF2-40B4-BE49-F238E27FC236}">
                <a16:creationId xmlns:a16="http://schemas.microsoft.com/office/drawing/2014/main" id="{96F7E672-848E-B44D-BD4A-3C893C424872}"/>
              </a:ext>
            </a:extLst>
          </p:cNvPr>
          <p:cNvSpPr>
            <a:spLocks noGrp="1"/>
          </p:cNvSpPr>
          <p:nvPr>
            <p:ph type="dt" sz="half" idx="10"/>
          </p:nvPr>
        </p:nvSpPr>
        <p:spPr/>
        <p:txBody>
          <a:bodyPr/>
          <a:lstStyle/>
          <a:p>
            <a:r>
              <a:rPr lang="ru-RU"/>
              <a:t>30th April 2018</a:t>
            </a:r>
            <a:endParaRPr lang="ru-RU" dirty="0"/>
          </a:p>
        </p:txBody>
      </p:sp>
      <p:sp>
        <p:nvSpPr>
          <p:cNvPr id="6" name="Footer Placeholder 5">
            <a:extLst>
              <a:ext uri="{FF2B5EF4-FFF2-40B4-BE49-F238E27FC236}">
                <a16:creationId xmlns:a16="http://schemas.microsoft.com/office/drawing/2014/main" id="{4B76E0B2-F06D-B94E-BA46-4C041F5CAFC1}"/>
              </a:ext>
            </a:extLst>
          </p:cNvPr>
          <p:cNvSpPr>
            <a:spLocks noGrp="1"/>
          </p:cNvSpPr>
          <p:nvPr>
            <p:ph type="ftr" sz="quarter" idx="11"/>
          </p:nvPr>
        </p:nvSpPr>
        <p:spPr/>
        <p:txBody>
          <a:bodyPr/>
          <a:lstStyle/>
          <a:p>
            <a:r>
              <a:rPr lang="en-US"/>
              <a:t>SUPRI-B</a:t>
            </a:r>
            <a:endParaRPr lang="ru-RU" dirty="0"/>
          </a:p>
        </p:txBody>
      </p:sp>
      <p:sp>
        <p:nvSpPr>
          <p:cNvPr id="7" name="Slide Number Placeholder 6">
            <a:extLst>
              <a:ext uri="{FF2B5EF4-FFF2-40B4-BE49-F238E27FC236}">
                <a16:creationId xmlns:a16="http://schemas.microsoft.com/office/drawing/2014/main" id="{AB5D4467-5B79-1543-9972-EF9C4181DF8D}"/>
              </a:ext>
            </a:extLst>
          </p:cNvPr>
          <p:cNvSpPr>
            <a:spLocks noGrp="1"/>
          </p:cNvSpPr>
          <p:nvPr>
            <p:ph type="sldNum" sz="quarter" idx="12"/>
          </p:nvPr>
        </p:nvSpPr>
        <p:spPr/>
        <p:txBody>
          <a:bodyPr/>
          <a:lstStyle/>
          <a:p>
            <a:fld id="{46F21316-FEC6-F24D-BA95-63BCA72FB409}" type="slidenum">
              <a:rPr lang="ru-RU" smtClean="0"/>
              <a:pPr/>
              <a:t>4</a:t>
            </a:fld>
            <a:endParaRPr lang="ru-RU"/>
          </a:p>
        </p:txBody>
      </p:sp>
      <p:pic>
        <p:nvPicPr>
          <p:cNvPr id="8" name="Content Placeholder 11">
            <a:extLst>
              <a:ext uri="{FF2B5EF4-FFF2-40B4-BE49-F238E27FC236}">
                <a16:creationId xmlns:a16="http://schemas.microsoft.com/office/drawing/2014/main" id="{CAAC3432-193C-5A49-B068-5AD3F6172BB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469100" y="1825625"/>
            <a:ext cx="3919800" cy="4351338"/>
          </a:xfrm>
        </p:spPr>
      </p:pic>
      <p:pic>
        <p:nvPicPr>
          <p:cNvPr id="9" name="Content Placeholder 10">
            <a:extLst>
              <a:ext uri="{FF2B5EF4-FFF2-40B4-BE49-F238E27FC236}">
                <a16:creationId xmlns:a16="http://schemas.microsoft.com/office/drawing/2014/main" id="{017D55E5-66A4-D047-B63D-BE7FD63EA51A}"/>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801624" y="1825625"/>
            <a:ext cx="3922752" cy="4351338"/>
          </a:xfrm>
        </p:spPr>
      </p:pic>
      <p:sp>
        <p:nvSpPr>
          <p:cNvPr id="10" name="TextBox 9">
            <a:extLst>
              <a:ext uri="{FF2B5EF4-FFF2-40B4-BE49-F238E27FC236}">
                <a16:creationId xmlns:a16="http://schemas.microsoft.com/office/drawing/2014/main" id="{040AD271-12A4-544E-9EFB-2FF590A5B889}"/>
              </a:ext>
            </a:extLst>
          </p:cNvPr>
          <p:cNvSpPr txBox="1"/>
          <p:nvPr/>
        </p:nvSpPr>
        <p:spPr>
          <a:xfrm>
            <a:off x="931333" y="2167467"/>
            <a:ext cx="947503" cy="369332"/>
          </a:xfrm>
          <a:prstGeom prst="rect">
            <a:avLst/>
          </a:prstGeom>
          <a:noFill/>
        </p:spPr>
        <p:txBody>
          <a:bodyPr wrap="none" rtlCol="0">
            <a:spAutoFit/>
          </a:bodyPr>
          <a:lstStyle/>
          <a:p>
            <a:r>
              <a:rPr lang="en-US" dirty="0"/>
              <a:t>MPFA-O</a:t>
            </a:r>
            <a:endParaRPr lang="ru-RU" dirty="0"/>
          </a:p>
        </p:txBody>
      </p:sp>
      <p:sp>
        <p:nvSpPr>
          <p:cNvPr id="11" name="Oval 10">
            <a:extLst>
              <a:ext uri="{FF2B5EF4-FFF2-40B4-BE49-F238E27FC236}">
                <a16:creationId xmlns:a16="http://schemas.microsoft.com/office/drawing/2014/main" id="{E4D3D6EA-95C4-A54D-846E-42BBE2166EED}"/>
              </a:ext>
            </a:extLst>
          </p:cNvPr>
          <p:cNvSpPr/>
          <p:nvPr/>
        </p:nvSpPr>
        <p:spPr>
          <a:xfrm>
            <a:off x="7179733" y="2265866"/>
            <a:ext cx="677333" cy="720000"/>
          </a:xfrm>
          <a:prstGeom prst="ellipse">
            <a:avLst/>
          </a:prstGeom>
          <a:noFill/>
          <a:ln>
            <a:solidFill>
              <a:srgbClr val="93000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Oval 11">
            <a:extLst>
              <a:ext uri="{FF2B5EF4-FFF2-40B4-BE49-F238E27FC236}">
                <a16:creationId xmlns:a16="http://schemas.microsoft.com/office/drawing/2014/main" id="{C94901A9-6061-5047-9D01-514655FC9157}"/>
              </a:ext>
            </a:extLst>
          </p:cNvPr>
          <p:cNvSpPr/>
          <p:nvPr/>
        </p:nvSpPr>
        <p:spPr>
          <a:xfrm>
            <a:off x="6841066" y="3261130"/>
            <a:ext cx="677333" cy="720000"/>
          </a:xfrm>
          <a:prstGeom prst="ellipse">
            <a:avLst/>
          </a:prstGeom>
          <a:noFill/>
          <a:ln>
            <a:solidFill>
              <a:srgbClr val="93000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Oval 12">
            <a:extLst>
              <a:ext uri="{FF2B5EF4-FFF2-40B4-BE49-F238E27FC236}">
                <a16:creationId xmlns:a16="http://schemas.microsoft.com/office/drawing/2014/main" id="{646AF8F7-C875-3D4D-BC48-F06812899BDE}"/>
              </a:ext>
            </a:extLst>
          </p:cNvPr>
          <p:cNvSpPr/>
          <p:nvPr/>
        </p:nvSpPr>
        <p:spPr>
          <a:xfrm>
            <a:off x="8931123" y="3575357"/>
            <a:ext cx="677333" cy="720000"/>
          </a:xfrm>
          <a:prstGeom prst="ellipse">
            <a:avLst/>
          </a:prstGeom>
          <a:noFill/>
          <a:ln>
            <a:solidFill>
              <a:srgbClr val="93000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17686F2E-4AA0-5B44-A58A-8EE014F7B972}"/>
              </a:ext>
            </a:extLst>
          </p:cNvPr>
          <p:cNvSpPr/>
          <p:nvPr/>
        </p:nvSpPr>
        <p:spPr>
          <a:xfrm>
            <a:off x="7814733" y="4787050"/>
            <a:ext cx="677333" cy="720000"/>
          </a:xfrm>
          <a:prstGeom prst="ellipse">
            <a:avLst/>
          </a:prstGeom>
          <a:noFill/>
          <a:ln>
            <a:solidFill>
              <a:srgbClr val="93000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6" name="Straight Connector 15">
            <a:extLst>
              <a:ext uri="{FF2B5EF4-FFF2-40B4-BE49-F238E27FC236}">
                <a16:creationId xmlns:a16="http://schemas.microsoft.com/office/drawing/2014/main" id="{6E9B350B-6CB1-0B4D-9ABE-B7190957B16B}"/>
              </a:ext>
            </a:extLst>
          </p:cNvPr>
          <p:cNvCxnSpPr>
            <a:cxnSpLocks/>
          </p:cNvCxnSpPr>
          <p:nvPr/>
        </p:nvCxnSpPr>
        <p:spPr>
          <a:xfrm>
            <a:off x="5791200" y="1998133"/>
            <a:ext cx="1066799" cy="0"/>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A13248-C98F-EC4C-A433-CCA19AA44F7C}"/>
              </a:ext>
            </a:extLst>
          </p:cNvPr>
          <p:cNvCxnSpPr>
            <a:cxnSpLocks/>
            <a:endCxn id="11" idx="1"/>
          </p:cNvCxnSpPr>
          <p:nvPr/>
        </p:nvCxnSpPr>
        <p:spPr>
          <a:xfrm>
            <a:off x="6841066" y="1993352"/>
            <a:ext cx="437860" cy="377956"/>
          </a:xfrm>
          <a:prstGeom prst="straightConnector1">
            <a:avLst/>
          </a:prstGeom>
          <a:ln>
            <a:solidFill>
              <a:srgbClr val="93000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3180C53-15E5-0148-8FEF-6B2574BEB9E8}"/>
              </a:ext>
            </a:extLst>
          </p:cNvPr>
          <p:cNvCxnSpPr>
            <a:cxnSpLocks/>
            <a:endCxn id="12" idx="0"/>
          </p:cNvCxnSpPr>
          <p:nvPr/>
        </p:nvCxnSpPr>
        <p:spPr>
          <a:xfrm>
            <a:off x="6841066" y="1987195"/>
            <a:ext cx="338667" cy="1273935"/>
          </a:xfrm>
          <a:prstGeom prst="straightConnector1">
            <a:avLst/>
          </a:prstGeom>
          <a:ln>
            <a:solidFill>
              <a:srgbClr val="93000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74EBD6-4DA3-974D-82B9-424709BA75DE}"/>
              </a:ext>
            </a:extLst>
          </p:cNvPr>
          <p:cNvCxnSpPr>
            <a:cxnSpLocks/>
          </p:cNvCxnSpPr>
          <p:nvPr/>
        </p:nvCxnSpPr>
        <p:spPr>
          <a:xfrm>
            <a:off x="10205981" y="5363054"/>
            <a:ext cx="1066798" cy="0"/>
          </a:xfrm>
          <a:prstGeom prst="line">
            <a:avLst/>
          </a:prstGeom>
          <a:ln>
            <a:solidFill>
              <a:srgbClr val="93000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F85253C-E774-EE47-B336-D61BF8B5FE06}"/>
              </a:ext>
            </a:extLst>
          </p:cNvPr>
          <p:cNvCxnSpPr>
            <a:cxnSpLocks/>
            <a:endCxn id="13" idx="5"/>
          </p:cNvCxnSpPr>
          <p:nvPr/>
        </p:nvCxnSpPr>
        <p:spPr>
          <a:xfrm flipH="1" flipV="1">
            <a:off x="9509263" y="4189915"/>
            <a:ext cx="696718" cy="1173140"/>
          </a:xfrm>
          <a:prstGeom prst="straightConnector1">
            <a:avLst/>
          </a:prstGeom>
          <a:ln>
            <a:solidFill>
              <a:srgbClr val="93000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A76B49-76AB-314E-B996-ACB9F05B6FFF}"/>
              </a:ext>
            </a:extLst>
          </p:cNvPr>
          <p:cNvSpPr txBox="1"/>
          <p:nvPr/>
        </p:nvSpPr>
        <p:spPr>
          <a:xfrm>
            <a:off x="5791200" y="1685409"/>
            <a:ext cx="748923" cy="369332"/>
          </a:xfrm>
          <a:prstGeom prst="rect">
            <a:avLst/>
          </a:prstGeom>
          <a:noFill/>
        </p:spPr>
        <p:txBody>
          <a:bodyPr wrap="none" rtlCol="0">
            <a:spAutoFit/>
          </a:bodyPr>
          <a:lstStyle/>
          <a:p>
            <a:r>
              <a:rPr lang="en-US" dirty="0"/>
              <a:t>Issues</a:t>
            </a:r>
            <a:endParaRPr lang="ru-RU" dirty="0"/>
          </a:p>
        </p:txBody>
      </p:sp>
      <p:sp>
        <p:nvSpPr>
          <p:cNvPr id="31" name="TextBox 30">
            <a:extLst>
              <a:ext uri="{FF2B5EF4-FFF2-40B4-BE49-F238E27FC236}">
                <a16:creationId xmlns:a16="http://schemas.microsoft.com/office/drawing/2014/main" id="{FEA0CCCA-6AE5-B14E-A9A7-C38AF8FC1ADA}"/>
              </a:ext>
            </a:extLst>
          </p:cNvPr>
          <p:cNvSpPr txBox="1"/>
          <p:nvPr/>
        </p:nvSpPr>
        <p:spPr>
          <a:xfrm>
            <a:off x="10364919" y="4993722"/>
            <a:ext cx="748923" cy="369332"/>
          </a:xfrm>
          <a:prstGeom prst="rect">
            <a:avLst/>
          </a:prstGeom>
          <a:noFill/>
        </p:spPr>
        <p:txBody>
          <a:bodyPr wrap="none" rtlCol="0">
            <a:spAutoFit/>
          </a:bodyPr>
          <a:lstStyle/>
          <a:p>
            <a:r>
              <a:rPr lang="en-US" dirty="0"/>
              <a:t>Issues</a:t>
            </a:r>
            <a:endParaRPr lang="ru-RU" dirty="0"/>
          </a:p>
        </p:txBody>
      </p:sp>
      <p:cxnSp>
        <p:nvCxnSpPr>
          <p:cNvPr id="33" name="Straight Arrow Connector 32">
            <a:extLst>
              <a:ext uri="{FF2B5EF4-FFF2-40B4-BE49-F238E27FC236}">
                <a16:creationId xmlns:a16="http://schemas.microsoft.com/office/drawing/2014/main" id="{7EB8DD7D-3905-5A4E-8FB9-66C86B83EB86}"/>
              </a:ext>
            </a:extLst>
          </p:cNvPr>
          <p:cNvCxnSpPr>
            <a:cxnSpLocks/>
            <a:endCxn id="14" idx="6"/>
          </p:cNvCxnSpPr>
          <p:nvPr/>
        </p:nvCxnSpPr>
        <p:spPr>
          <a:xfrm flipH="1" flipV="1">
            <a:off x="8492066" y="5147050"/>
            <a:ext cx="1713916" cy="216004"/>
          </a:xfrm>
          <a:prstGeom prst="straightConnector1">
            <a:avLst/>
          </a:prstGeom>
          <a:ln>
            <a:solidFill>
              <a:srgbClr val="93000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1410FC1-602A-1248-AA69-24BFEC0735C7}"/>
              </a:ext>
            </a:extLst>
          </p:cNvPr>
          <p:cNvSpPr txBox="1"/>
          <p:nvPr/>
        </p:nvSpPr>
        <p:spPr>
          <a:xfrm>
            <a:off x="1604564" y="5528763"/>
            <a:ext cx="3261021" cy="369332"/>
          </a:xfrm>
          <a:prstGeom prst="rect">
            <a:avLst/>
          </a:prstGeom>
          <a:noFill/>
        </p:spPr>
        <p:txBody>
          <a:bodyPr wrap="none" rtlCol="0">
            <a:spAutoFit/>
          </a:bodyPr>
          <a:lstStyle/>
          <a:p>
            <a:r>
              <a:rPr lang="en-US" dirty="0"/>
              <a:t>MPFA-O, Cartesian grid, </a:t>
            </a:r>
            <a:r>
              <a:rPr lang="en-US" dirty="0">
                <a:solidFill>
                  <a:schemeClr val="accent6">
                    <a:lumMod val="50000"/>
                  </a:schemeClr>
                </a:solidFill>
              </a:rPr>
              <a:t>accurate</a:t>
            </a:r>
            <a:endParaRPr lang="ru-RU" dirty="0">
              <a:solidFill>
                <a:schemeClr val="accent6">
                  <a:lumMod val="50000"/>
                </a:schemeClr>
              </a:solidFill>
            </a:endParaRPr>
          </a:p>
        </p:txBody>
      </p:sp>
      <p:sp>
        <p:nvSpPr>
          <p:cNvPr id="35" name="TextBox 34">
            <a:extLst>
              <a:ext uri="{FF2B5EF4-FFF2-40B4-BE49-F238E27FC236}">
                <a16:creationId xmlns:a16="http://schemas.microsoft.com/office/drawing/2014/main" id="{FB0D2D66-95DB-EA4A-818E-552B02D1BC9B}"/>
              </a:ext>
            </a:extLst>
          </p:cNvPr>
          <p:cNvSpPr txBox="1"/>
          <p:nvPr/>
        </p:nvSpPr>
        <p:spPr>
          <a:xfrm>
            <a:off x="6976322" y="5530755"/>
            <a:ext cx="4018985" cy="369332"/>
          </a:xfrm>
          <a:prstGeom prst="rect">
            <a:avLst/>
          </a:prstGeom>
          <a:noFill/>
        </p:spPr>
        <p:txBody>
          <a:bodyPr wrap="none" rtlCol="0">
            <a:spAutoFit/>
          </a:bodyPr>
          <a:lstStyle/>
          <a:p>
            <a:r>
              <a:rPr lang="en-US" dirty="0"/>
              <a:t>MPFA-O, skewed Cartesian grid, </a:t>
            </a:r>
            <a:r>
              <a:rPr lang="en-US" dirty="0">
                <a:solidFill>
                  <a:srgbClr val="930001"/>
                </a:solidFill>
              </a:rPr>
              <a:t>unstable</a:t>
            </a:r>
            <a:endParaRPr lang="ru-RU" dirty="0">
              <a:solidFill>
                <a:srgbClr val="930001"/>
              </a:solidFill>
            </a:endParaRPr>
          </a:p>
        </p:txBody>
      </p:sp>
    </p:spTree>
    <p:extLst>
      <p:ext uri="{BB962C8B-B14F-4D97-AF65-F5344CB8AC3E}">
        <p14:creationId xmlns:p14="http://schemas.microsoft.com/office/powerpoint/2010/main" val="1627579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1EAEAED-71E8-EE4B-9202-B6436EA2F967}"/>
                  </a:ext>
                </a:extLst>
              </p:cNvPr>
              <p:cNvSpPr>
                <a:spLocks noGrp="1"/>
              </p:cNvSpPr>
              <p:nvPr>
                <p:ph type="title"/>
              </p:nvPr>
            </p:nvSpPr>
            <p:spPr/>
            <p:txBody>
              <a:bodyPr>
                <a:normAutofit/>
              </a:bodyPr>
              <a:lstStyle/>
              <a:p>
                <a:r>
                  <a:rPr lang="en-US" sz="3600" dirty="0"/>
                  <a:t>Simple single phase diffusion problem </a:t>
                </a:r>
                <a14:m>
                  <m:oMath xmlns:m="http://schemas.openxmlformats.org/officeDocument/2006/math">
                    <m:r>
                      <a:rPr lang="en-US" sz="3600" i="1">
                        <a:latin typeface="Cambria Math" panose="02040503050406030204" pitchFamily="18" charset="0"/>
                      </a:rPr>
                      <m:t>−</m:t>
                    </m:r>
                    <m:r>
                      <m:rPr>
                        <m:sty m:val="p"/>
                      </m:rP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𝕂</m:t>
                    </m:r>
                    <m:r>
                      <m:rPr>
                        <m:sty m:val="p"/>
                      </m:rP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𝑝</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𝑞</m:t>
                    </m:r>
                  </m:oMath>
                </a14:m>
                <a:endParaRPr lang="ru-RU" sz="3600" dirty="0"/>
              </a:p>
            </p:txBody>
          </p:sp>
        </mc:Choice>
        <mc:Fallback>
          <p:sp>
            <p:nvSpPr>
              <p:cNvPr id="2" name="Title 1">
                <a:extLst>
                  <a:ext uri="{FF2B5EF4-FFF2-40B4-BE49-F238E27FC236}">
                    <a16:creationId xmlns:a16="http://schemas.microsoft.com/office/drawing/2014/main" id="{51EAEAED-71E8-EE4B-9202-B6436EA2F967}"/>
                  </a:ext>
                </a:extLst>
              </p:cNvPr>
              <p:cNvSpPr>
                <a:spLocks noGrp="1" noRot="1" noChangeAspect="1" noMove="1" noResize="1" noEditPoints="1" noAdjustHandles="1" noChangeArrowheads="1" noChangeShapeType="1" noTextEdit="1"/>
              </p:cNvSpPr>
              <p:nvPr>
                <p:ph type="title"/>
              </p:nvPr>
            </p:nvSpPr>
            <p:spPr>
              <a:blipFill>
                <a:blip r:embed="rId3"/>
                <a:stretch>
                  <a:fillRect l="-1689"/>
                </a:stretch>
              </a:blipFill>
            </p:spPr>
            <p:txBody>
              <a:bodyPr/>
              <a:lstStyle/>
              <a:p>
                <a:r>
                  <a:rPr lang="ru-RU">
                    <a:noFill/>
                  </a:rPr>
                  <a:t> </a:t>
                </a:r>
              </a:p>
            </p:txBody>
          </p:sp>
        </mc:Fallback>
      </mc:AlternateContent>
      <p:sp>
        <p:nvSpPr>
          <p:cNvPr id="5" name="Date Placeholder 4">
            <a:extLst>
              <a:ext uri="{FF2B5EF4-FFF2-40B4-BE49-F238E27FC236}">
                <a16:creationId xmlns:a16="http://schemas.microsoft.com/office/drawing/2014/main" id="{E0B2B469-6AAD-F949-8A63-C8F23ED41E25}"/>
              </a:ext>
            </a:extLst>
          </p:cNvPr>
          <p:cNvSpPr>
            <a:spLocks noGrp="1"/>
          </p:cNvSpPr>
          <p:nvPr>
            <p:ph type="dt" sz="half" idx="10"/>
          </p:nvPr>
        </p:nvSpPr>
        <p:spPr/>
        <p:txBody>
          <a:bodyPr/>
          <a:lstStyle/>
          <a:p>
            <a:r>
              <a:rPr lang="ru-RU"/>
              <a:t>30th April 2018</a:t>
            </a:r>
            <a:endParaRPr lang="ru-RU" dirty="0"/>
          </a:p>
        </p:txBody>
      </p:sp>
      <p:sp>
        <p:nvSpPr>
          <p:cNvPr id="6" name="Footer Placeholder 5">
            <a:extLst>
              <a:ext uri="{FF2B5EF4-FFF2-40B4-BE49-F238E27FC236}">
                <a16:creationId xmlns:a16="http://schemas.microsoft.com/office/drawing/2014/main" id="{8D0A27D5-D125-4D42-82E0-0FFFE673ED99}"/>
              </a:ext>
            </a:extLst>
          </p:cNvPr>
          <p:cNvSpPr>
            <a:spLocks noGrp="1"/>
          </p:cNvSpPr>
          <p:nvPr>
            <p:ph type="ftr" sz="quarter" idx="11"/>
          </p:nvPr>
        </p:nvSpPr>
        <p:spPr/>
        <p:txBody>
          <a:bodyPr/>
          <a:lstStyle/>
          <a:p>
            <a:r>
              <a:rPr lang="en-US"/>
              <a:t>SUPRI-B</a:t>
            </a:r>
            <a:endParaRPr lang="ru-RU" dirty="0"/>
          </a:p>
        </p:txBody>
      </p:sp>
      <p:sp>
        <p:nvSpPr>
          <p:cNvPr id="7" name="Slide Number Placeholder 6">
            <a:extLst>
              <a:ext uri="{FF2B5EF4-FFF2-40B4-BE49-F238E27FC236}">
                <a16:creationId xmlns:a16="http://schemas.microsoft.com/office/drawing/2014/main" id="{3BBAA206-FB05-354C-8986-1FE9E77DD9E6}"/>
              </a:ext>
            </a:extLst>
          </p:cNvPr>
          <p:cNvSpPr>
            <a:spLocks noGrp="1"/>
          </p:cNvSpPr>
          <p:nvPr>
            <p:ph type="sldNum" sz="quarter" idx="12"/>
          </p:nvPr>
        </p:nvSpPr>
        <p:spPr/>
        <p:txBody>
          <a:bodyPr/>
          <a:lstStyle/>
          <a:p>
            <a:fld id="{46F21316-FEC6-F24D-BA95-63BCA72FB409}" type="slidenum">
              <a:rPr lang="ru-RU" smtClean="0"/>
              <a:pPr/>
              <a:t>5</a:t>
            </a:fld>
            <a:endParaRPr lang="ru-RU"/>
          </a:p>
        </p:txBody>
      </p:sp>
      <p:pic>
        <p:nvPicPr>
          <p:cNvPr id="8" name="Content Placeholder 11">
            <a:extLst>
              <a:ext uri="{FF2B5EF4-FFF2-40B4-BE49-F238E27FC236}">
                <a16:creationId xmlns:a16="http://schemas.microsoft.com/office/drawing/2014/main" id="{8526B66B-61E0-3043-B836-A0B2EEBAC6B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467624" y="1825625"/>
            <a:ext cx="3922752" cy="4351338"/>
          </a:xfrm>
        </p:spPr>
      </p:pic>
      <p:pic>
        <p:nvPicPr>
          <p:cNvPr id="9" name="Content Placeholder 10">
            <a:extLst>
              <a:ext uri="{FF2B5EF4-FFF2-40B4-BE49-F238E27FC236}">
                <a16:creationId xmlns:a16="http://schemas.microsoft.com/office/drawing/2014/main" id="{335CFAEA-BDCD-AE47-82F4-DA23ECA0C0A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798648" y="1825625"/>
            <a:ext cx="3928704" cy="4351338"/>
          </a:xfrm>
        </p:spPr>
      </p:pic>
      <p:sp>
        <p:nvSpPr>
          <p:cNvPr id="10" name="TextBox 9">
            <a:extLst>
              <a:ext uri="{FF2B5EF4-FFF2-40B4-BE49-F238E27FC236}">
                <a16:creationId xmlns:a16="http://schemas.microsoft.com/office/drawing/2014/main" id="{3C942781-488D-B84F-AFB3-11AB745EB154}"/>
              </a:ext>
            </a:extLst>
          </p:cNvPr>
          <p:cNvSpPr txBox="1"/>
          <p:nvPr/>
        </p:nvSpPr>
        <p:spPr>
          <a:xfrm>
            <a:off x="1605773" y="5524304"/>
            <a:ext cx="4018985" cy="369332"/>
          </a:xfrm>
          <a:prstGeom prst="rect">
            <a:avLst/>
          </a:prstGeom>
          <a:noFill/>
        </p:spPr>
        <p:txBody>
          <a:bodyPr wrap="none" rtlCol="0">
            <a:spAutoFit/>
          </a:bodyPr>
          <a:lstStyle/>
          <a:p>
            <a:r>
              <a:rPr lang="en-US" dirty="0"/>
              <a:t>MPFA-O, skewed Cartesian grid, </a:t>
            </a:r>
            <a:r>
              <a:rPr lang="en-US" dirty="0">
                <a:solidFill>
                  <a:srgbClr val="930001"/>
                </a:solidFill>
              </a:rPr>
              <a:t>unstable</a:t>
            </a:r>
            <a:endParaRPr lang="ru-RU" dirty="0">
              <a:solidFill>
                <a:srgbClr val="930001"/>
              </a:solidFill>
            </a:endParaRPr>
          </a:p>
        </p:txBody>
      </p:sp>
      <p:sp>
        <p:nvSpPr>
          <p:cNvPr id="11" name="TextBox 10">
            <a:extLst>
              <a:ext uri="{FF2B5EF4-FFF2-40B4-BE49-F238E27FC236}">
                <a16:creationId xmlns:a16="http://schemas.microsoft.com/office/drawing/2014/main" id="{EE7D9F7B-774B-EA4F-A4BD-0548DD34E480}"/>
              </a:ext>
            </a:extLst>
          </p:cNvPr>
          <p:cNvSpPr txBox="1"/>
          <p:nvPr/>
        </p:nvSpPr>
        <p:spPr>
          <a:xfrm>
            <a:off x="6849447" y="5513820"/>
            <a:ext cx="4961551" cy="369332"/>
          </a:xfrm>
          <a:prstGeom prst="rect">
            <a:avLst/>
          </a:prstGeom>
          <a:noFill/>
        </p:spPr>
        <p:txBody>
          <a:bodyPr wrap="none" rtlCol="0">
            <a:spAutoFit/>
          </a:bodyPr>
          <a:lstStyle/>
          <a:p>
            <a:r>
              <a:rPr lang="en-US" dirty="0"/>
              <a:t>Nonlinear scheme, skewed Cartesian grid</a:t>
            </a:r>
            <a:r>
              <a:rPr lang="en-US" dirty="0">
                <a:solidFill>
                  <a:schemeClr val="accent6">
                    <a:lumMod val="50000"/>
                  </a:schemeClr>
                </a:solidFill>
              </a:rPr>
              <a:t>, accurate</a:t>
            </a:r>
            <a:endParaRPr lang="ru-RU" dirty="0">
              <a:solidFill>
                <a:schemeClr val="accent6">
                  <a:lumMod val="50000"/>
                </a:schemeClr>
              </a:solidFill>
            </a:endParaRPr>
          </a:p>
        </p:txBody>
      </p:sp>
    </p:spTree>
    <p:extLst>
      <p:ext uri="{BB962C8B-B14F-4D97-AF65-F5344CB8AC3E}">
        <p14:creationId xmlns:p14="http://schemas.microsoft.com/office/powerpoint/2010/main" val="2260277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558D-3B48-6442-B3F3-B0D92F2CE35E}"/>
              </a:ext>
            </a:extLst>
          </p:cNvPr>
          <p:cNvSpPr>
            <a:spLocks noGrp="1"/>
          </p:cNvSpPr>
          <p:nvPr>
            <p:ph type="title"/>
          </p:nvPr>
        </p:nvSpPr>
        <p:spPr/>
        <p:txBody>
          <a:bodyPr/>
          <a:lstStyle/>
          <a:p>
            <a:r>
              <a:rPr lang="en-US" dirty="0"/>
              <a:t>Transition to nonlinearity</a:t>
            </a:r>
            <a:endParaRPr lang="ru-RU" dirty="0"/>
          </a:p>
        </p:txBody>
      </p:sp>
      <p:sp>
        <p:nvSpPr>
          <p:cNvPr id="3" name="Content Placeholder 2">
            <a:extLst>
              <a:ext uri="{FF2B5EF4-FFF2-40B4-BE49-F238E27FC236}">
                <a16:creationId xmlns:a16="http://schemas.microsoft.com/office/drawing/2014/main" id="{F1DF09A9-963A-DF4E-96C1-DA55D0BF5EF6}"/>
              </a:ext>
            </a:extLst>
          </p:cNvPr>
          <p:cNvSpPr>
            <a:spLocks noGrp="1"/>
          </p:cNvSpPr>
          <p:nvPr>
            <p:ph idx="1"/>
          </p:nvPr>
        </p:nvSpPr>
        <p:spPr/>
        <p:txBody>
          <a:bodyPr anchor="ctr"/>
          <a:lstStyle/>
          <a:p>
            <a:pPr marL="0" indent="0">
              <a:buNone/>
            </a:pPr>
            <a:r>
              <a:rPr lang="en-US" dirty="0"/>
              <a:t>No </a:t>
            </a:r>
            <a:r>
              <a:rPr lang="en-US" dirty="0">
                <a:solidFill>
                  <a:srgbClr val="930001"/>
                </a:solidFill>
              </a:rPr>
              <a:t>linear</a:t>
            </a:r>
            <a:r>
              <a:rPr lang="en-US" dirty="0"/>
              <a:t> small stencil conservative scheme can be exact on linear solutions and respect the maximum principle. </a:t>
            </a:r>
          </a:p>
          <a:p>
            <a:pPr marL="0" indent="0" algn="r">
              <a:buNone/>
            </a:pPr>
            <a:r>
              <a:rPr lang="en-US" dirty="0"/>
              <a:t>[</a:t>
            </a:r>
            <a:r>
              <a:rPr lang="en-US" dirty="0">
                <a:hlinkClick r:id="rId3"/>
              </a:rPr>
              <a:t>Kershaw 1981</a:t>
            </a:r>
            <a:r>
              <a:rPr lang="en-US" dirty="0"/>
              <a:t>, </a:t>
            </a:r>
            <a:r>
              <a:rPr lang="en-US" dirty="0">
                <a:hlinkClick r:id="rId4"/>
              </a:rPr>
              <a:t>Nordbotton 2005</a:t>
            </a:r>
            <a:r>
              <a:rPr lang="en-US" dirty="0"/>
              <a:t>]</a:t>
            </a:r>
            <a:endParaRPr lang="ru-RU" dirty="0"/>
          </a:p>
        </p:txBody>
      </p:sp>
      <p:sp>
        <p:nvSpPr>
          <p:cNvPr id="4" name="Date Placeholder 3">
            <a:extLst>
              <a:ext uri="{FF2B5EF4-FFF2-40B4-BE49-F238E27FC236}">
                <a16:creationId xmlns:a16="http://schemas.microsoft.com/office/drawing/2014/main" id="{B77399F8-8572-8145-A4B6-07CF6A8488B5}"/>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9BB96573-F793-4347-9B98-C81A1F430D13}"/>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B6C9E9E3-6CD4-E844-A180-9C9E110C6981}"/>
              </a:ext>
            </a:extLst>
          </p:cNvPr>
          <p:cNvSpPr>
            <a:spLocks noGrp="1"/>
          </p:cNvSpPr>
          <p:nvPr>
            <p:ph type="sldNum" sz="quarter" idx="12"/>
          </p:nvPr>
        </p:nvSpPr>
        <p:spPr/>
        <p:txBody>
          <a:bodyPr/>
          <a:lstStyle/>
          <a:p>
            <a:fld id="{46F21316-FEC6-F24D-BA95-63BCA72FB409}" type="slidenum">
              <a:rPr lang="ru-RU" smtClean="0"/>
              <a:pPr/>
              <a:t>6</a:t>
            </a:fld>
            <a:endParaRPr lang="ru-RU"/>
          </a:p>
        </p:txBody>
      </p:sp>
    </p:spTree>
    <p:extLst>
      <p:ext uri="{BB962C8B-B14F-4D97-AF65-F5344CB8AC3E}">
        <p14:creationId xmlns:p14="http://schemas.microsoft.com/office/powerpoint/2010/main" val="3187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4114D-0888-0045-9E36-75EDC5187192}"/>
              </a:ext>
            </a:extLst>
          </p:cNvPr>
          <p:cNvSpPr>
            <a:spLocks noGrp="1"/>
          </p:cNvSpPr>
          <p:nvPr>
            <p:ph type="title"/>
          </p:nvPr>
        </p:nvSpPr>
        <p:spPr/>
        <p:txBody>
          <a:bodyPr/>
          <a:lstStyle/>
          <a:p>
            <a:r>
              <a:rPr lang="en-US" dirty="0"/>
              <a:t>Diffusion Problem</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C6C0EF-71B5-8D4C-A40E-4ADE0088C083}"/>
                  </a:ext>
                </a:extLst>
              </p:cNvPr>
              <p:cNvSpPr>
                <a:spLocks noGrp="1"/>
              </p:cNvSpPr>
              <p:nvPr>
                <p:ph idx="1"/>
              </p:nvPr>
            </p:nvSpPr>
            <p:spPr>
              <a:xfrm>
                <a:off x="838200" y="1825625"/>
                <a:ext cx="6375400" cy="4351338"/>
              </a:xfrm>
            </p:spPr>
            <p:txBody>
              <a:bodyPr/>
              <a:lstStyle/>
              <a:p>
                <a:r>
                  <a:rPr lang="en-US" dirty="0"/>
                  <a:t>The finite volume method uses Gauss law:</a:t>
                </a:r>
              </a:p>
              <a:p>
                <a:pPr marL="0" indent="0">
                  <a:buNone/>
                </a:pPr>
                <a14:m>
                  <m:oMathPara xmlns:m="http://schemas.openxmlformats.org/officeDocument/2006/math">
                    <m:oMathParaPr>
                      <m:jc m:val="centerGroup"/>
                    </m:oMathParaPr>
                    <m:oMath xmlns:m="http://schemas.openxmlformats.org/officeDocument/2006/math">
                      <m:nary>
                        <m:naryPr>
                          <m:limLoc m:val="undOvr"/>
                          <m:subHide m:val="on"/>
                          <m:supHide m:val="on"/>
                          <m:ctrlPr>
                            <a:rPr lang="ru-RU" i="1" smtClean="0">
                              <a:latin typeface="Cambria Math" panose="02040503050406030204" pitchFamily="18" charset="0"/>
                            </a:rPr>
                          </m:ctrlPr>
                        </m:naryPr>
                        <m:sub/>
                        <m:sup/>
                        <m:e>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𝕂</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𝑑𝑉</m:t>
                          </m:r>
                          <m:r>
                            <a:rPr lang="en-US" b="0" i="1" smtClean="0">
                              <a:latin typeface="Cambria Math" panose="02040503050406030204" pitchFamily="18" charset="0"/>
                              <a:ea typeface="Cambria Math" panose="02040503050406030204" pitchFamily="18" charset="0"/>
                            </a:rPr>
                            <m:t>=</m:t>
                          </m:r>
                          <m:nary>
                            <m:naryPr>
                              <m:chr m:val="∮"/>
                              <m:limLoc m:val="undOvr"/>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m:t>
                              </m:r>
                              <m:r>
                                <a:rPr lang="en-US" b="0" i="1" smtClean="0">
                                  <a:solidFill>
                                    <a:srgbClr val="930001"/>
                                  </a:solidFill>
                                  <a:latin typeface="Cambria Math" panose="02040503050406030204" pitchFamily="18" charset="0"/>
                                  <a:ea typeface="Cambria Math" panose="02040503050406030204" pitchFamily="18" charset="0"/>
                                </a:rPr>
                                <m:t>𝕂</m:t>
                              </m:r>
                              <m:r>
                                <m:rPr>
                                  <m:sty m:val="p"/>
                                </m:rP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rgbClr val="930001"/>
                                  </a:solidFill>
                                  <a:latin typeface="Cambria Math" panose="02040503050406030204" pitchFamily="18" charset="0"/>
                                  <a:ea typeface="Cambria Math" panose="02040503050406030204" pitchFamily="18" charset="0"/>
                                </a:rPr>
                                <m:t>∙</m:t>
                              </m:r>
                              <m:sSub>
                                <m:sSubPr>
                                  <m:ctrlPr>
                                    <a:rPr lang="en-US" b="0" i="1" smtClean="0">
                                      <a:solidFill>
                                        <a:srgbClr val="930001"/>
                                      </a:solidFill>
                                      <a:latin typeface="Cambria Math" panose="02040503050406030204" pitchFamily="18" charset="0"/>
                                      <a:ea typeface="Cambria Math" panose="02040503050406030204" pitchFamily="18" charset="0"/>
                                    </a:rPr>
                                  </m:ctrlPr>
                                </m:sSubPr>
                                <m:e>
                                  <m:r>
                                    <a:rPr lang="en-US" b="1" i="1" smtClean="0">
                                      <a:solidFill>
                                        <a:srgbClr val="930001"/>
                                      </a:solidFill>
                                      <a:latin typeface="Cambria Math" panose="02040503050406030204" pitchFamily="18" charset="0"/>
                                      <a:ea typeface="Cambria Math" panose="02040503050406030204" pitchFamily="18" charset="0"/>
                                    </a:rPr>
                                    <m:t>𝒏</m:t>
                                  </m:r>
                                </m:e>
                                <m:sub>
                                  <m:r>
                                    <a:rPr lang="en-US" b="0" i="1" smtClean="0">
                                      <a:solidFill>
                                        <a:srgbClr val="930001"/>
                                      </a:solidFill>
                                      <a:latin typeface="Cambria Math" panose="02040503050406030204" pitchFamily="18" charset="0"/>
                                      <a:ea typeface="Cambria Math" panose="02040503050406030204" pitchFamily="18" charset="0"/>
                                    </a:rPr>
                                    <m:t>𝑓</m:t>
                                  </m:r>
                                </m:sub>
                              </m:sSub>
                              <m:r>
                                <a:rPr lang="en-US" b="0" i="1" smtClean="0">
                                  <a:latin typeface="Cambria Math" panose="02040503050406030204" pitchFamily="18" charset="0"/>
                                  <a:ea typeface="Cambria Math" panose="02040503050406030204" pitchFamily="18" charset="0"/>
                                </a:rPr>
                                <m:t>𝑑𝑆</m:t>
                              </m:r>
                            </m:e>
                          </m:nary>
                        </m:e>
                      </m:nary>
                    </m:oMath>
                  </m:oMathPara>
                </a14:m>
                <a:endParaRPr lang="en-US" dirty="0"/>
              </a:p>
              <a:p>
                <a:r>
                  <a:rPr lang="en-US" dirty="0"/>
                  <a:t>The scalar product in red has the alternative form:</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930001"/>
                          </a:solidFill>
                          <a:latin typeface="Cambria Math" panose="02040503050406030204" pitchFamily="18" charset="0"/>
                          <a:ea typeface="Cambria Math" panose="02040503050406030204" pitchFamily="18" charset="0"/>
                        </a:rPr>
                        <m:t>𝕂</m:t>
                      </m:r>
                      <m:r>
                        <m:rPr>
                          <m:sty m:val="p"/>
                        </m:rP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rgbClr val="930001"/>
                          </a:solidFill>
                          <a:latin typeface="Cambria Math" panose="02040503050406030204" pitchFamily="18" charset="0"/>
                          <a:ea typeface="Cambria Math" panose="02040503050406030204" pitchFamily="18" charset="0"/>
                        </a:rPr>
                        <m:t>∙</m:t>
                      </m:r>
                      <m:sSub>
                        <m:sSubPr>
                          <m:ctrlPr>
                            <a:rPr lang="en-US" b="0" i="1" smtClean="0">
                              <a:solidFill>
                                <a:srgbClr val="930001"/>
                              </a:solidFill>
                              <a:latin typeface="Cambria Math" panose="02040503050406030204" pitchFamily="18" charset="0"/>
                              <a:ea typeface="Cambria Math" panose="02040503050406030204" pitchFamily="18" charset="0"/>
                            </a:rPr>
                          </m:ctrlPr>
                        </m:sSubPr>
                        <m:e>
                          <m:r>
                            <a:rPr lang="en-US" b="1" i="1" smtClean="0">
                              <a:solidFill>
                                <a:srgbClr val="930001"/>
                              </a:solidFill>
                              <a:latin typeface="Cambria Math" panose="02040503050406030204" pitchFamily="18" charset="0"/>
                              <a:ea typeface="Cambria Math" panose="02040503050406030204" pitchFamily="18" charset="0"/>
                            </a:rPr>
                            <m:t>𝒏</m:t>
                          </m:r>
                        </m:e>
                        <m:sub>
                          <m:r>
                            <a:rPr lang="en-US" b="0" i="1" smtClean="0">
                              <a:solidFill>
                                <a:srgbClr val="930001"/>
                              </a:solidFill>
                              <a:latin typeface="Cambria Math" panose="02040503050406030204" pitchFamily="18" charset="0"/>
                              <a:ea typeface="Cambria Math" panose="02040503050406030204" pitchFamily="18" charset="0"/>
                            </a:rPr>
                            <m:t>𝑓</m:t>
                          </m:r>
                        </m:sub>
                      </m:sSub>
                      <m:r>
                        <a:rPr lang="en-US" b="0" i="1" smtClean="0">
                          <a:solidFill>
                            <a:srgbClr val="930001"/>
                          </a:solidFill>
                          <a:latin typeface="Cambria Math" panose="02040503050406030204" pitchFamily="18" charset="0"/>
                          <a:ea typeface="Cambria Math" panose="02040503050406030204" pitchFamily="18" charset="0"/>
                        </a:rPr>
                        <m:t>=</m:t>
                      </m:r>
                      <m:r>
                        <m:rPr>
                          <m:sty m:val="p"/>
                        </m:rP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𝑝</m:t>
                      </m:r>
                      <m:r>
                        <a:rPr lang="en-US" b="0" i="1" smtClean="0">
                          <a:solidFill>
                            <a:srgbClr val="930001"/>
                          </a:solidFill>
                          <a:latin typeface="Cambria Math" panose="02040503050406030204" pitchFamily="18" charset="0"/>
                          <a:ea typeface="Cambria Math" panose="02040503050406030204" pitchFamily="18" charset="0"/>
                        </a:rPr>
                        <m:t>∙</m:t>
                      </m:r>
                      <m:r>
                        <a:rPr lang="en-US" b="0" i="1" smtClean="0">
                          <a:solidFill>
                            <a:srgbClr val="930001"/>
                          </a:solidFill>
                          <a:latin typeface="Cambria Math" panose="02040503050406030204" pitchFamily="18" charset="0"/>
                          <a:ea typeface="Cambria Math" panose="02040503050406030204" pitchFamily="18" charset="0"/>
                        </a:rPr>
                        <m:t>𝕂</m:t>
                      </m:r>
                      <m:sSub>
                        <m:sSubPr>
                          <m:ctrlPr>
                            <a:rPr lang="en-US" b="0" i="1" smtClean="0">
                              <a:solidFill>
                                <a:srgbClr val="930001"/>
                              </a:solidFill>
                              <a:latin typeface="Cambria Math" panose="02040503050406030204" pitchFamily="18" charset="0"/>
                              <a:ea typeface="Cambria Math" panose="02040503050406030204" pitchFamily="18" charset="0"/>
                            </a:rPr>
                          </m:ctrlPr>
                        </m:sSubPr>
                        <m:e>
                          <m:r>
                            <a:rPr lang="en-US" b="1" i="1" smtClean="0">
                              <a:solidFill>
                                <a:srgbClr val="930001"/>
                              </a:solidFill>
                              <a:latin typeface="Cambria Math" panose="02040503050406030204" pitchFamily="18" charset="0"/>
                              <a:ea typeface="Cambria Math" panose="02040503050406030204" pitchFamily="18" charset="0"/>
                            </a:rPr>
                            <m:t>𝒏</m:t>
                          </m:r>
                        </m:e>
                        <m:sub>
                          <m:r>
                            <a:rPr lang="en-US" b="0" i="1" smtClean="0">
                              <a:solidFill>
                                <a:srgbClr val="930001"/>
                              </a:solidFill>
                              <a:latin typeface="Cambria Math" panose="02040503050406030204" pitchFamily="18" charset="0"/>
                              <a:ea typeface="Cambria Math" panose="02040503050406030204" pitchFamily="18" charset="0"/>
                            </a:rPr>
                            <m:t>𝑓</m:t>
                          </m:r>
                        </m:sub>
                      </m:sSub>
                    </m:oMath>
                  </m:oMathPara>
                </a14:m>
                <a:endParaRPr lang="en-US" dirty="0"/>
              </a:p>
              <a:p>
                <a:r>
                  <a:rPr lang="en-US" dirty="0"/>
                  <a:t>We express the flux along the direction of </a:t>
                </a:r>
                <a14:m>
                  <m:oMath xmlns:m="http://schemas.openxmlformats.org/officeDocument/2006/math">
                    <m:r>
                      <a:rPr lang="en-US" b="0" i="1" smtClean="0">
                        <a:solidFill>
                          <a:srgbClr val="930001"/>
                        </a:solidFill>
                        <a:latin typeface="Cambria Math" panose="02040503050406030204" pitchFamily="18" charset="0"/>
                        <a:ea typeface="Cambria Math" panose="02040503050406030204" pitchFamily="18" charset="0"/>
                      </a:rPr>
                      <m:t>𝕂</m:t>
                    </m:r>
                    <m:sSub>
                      <m:sSubPr>
                        <m:ctrlPr>
                          <a:rPr lang="en-US" b="0" i="1" smtClean="0">
                            <a:solidFill>
                              <a:srgbClr val="930001"/>
                            </a:solidFill>
                            <a:latin typeface="Cambria Math" panose="02040503050406030204" pitchFamily="18" charset="0"/>
                            <a:ea typeface="Cambria Math" panose="02040503050406030204" pitchFamily="18" charset="0"/>
                          </a:rPr>
                        </m:ctrlPr>
                      </m:sSubPr>
                      <m:e>
                        <m:r>
                          <a:rPr lang="en-US" b="1" i="1" smtClean="0">
                            <a:solidFill>
                              <a:srgbClr val="930001"/>
                            </a:solidFill>
                            <a:latin typeface="Cambria Math" panose="02040503050406030204" pitchFamily="18" charset="0"/>
                            <a:ea typeface="Cambria Math" panose="02040503050406030204" pitchFamily="18" charset="0"/>
                          </a:rPr>
                          <m:t>𝒏</m:t>
                        </m:r>
                      </m:e>
                      <m:sub>
                        <m:r>
                          <a:rPr lang="en-US" b="0" i="1" smtClean="0">
                            <a:solidFill>
                              <a:srgbClr val="930001"/>
                            </a:solidFill>
                            <a:latin typeface="Cambria Math" panose="02040503050406030204" pitchFamily="18" charset="0"/>
                            <a:ea typeface="Cambria Math" panose="02040503050406030204" pitchFamily="18" charset="0"/>
                          </a:rPr>
                          <m:t>𝑓</m:t>
                        </m:r>
                      </m:sub>
                    </m:sSub>
                  </m:oMath>
                </a14:m>
                <a:r>
                  <a:rPr lang="en-US" dirty="0"/>
                  <a:t>.</a:t>
                </a:r>
              </a:p>
              <a:p>
                <a:endParaRPr lang="ru-RU" dirty="0"/>
              </a:p>
            </p:txBody>
          </p:sp>
        </mc:Choice>
        <mc:Fallback>
          <p:sp>
            <p:nvSpPr>
              <p:cNvPr id="3" name="Content Placeholder 2">
                <a:extLst>
                  <a:ext uri="{FF2B5EF4-FFF2-40B4-BE49-F238E27FC236}">
                    <a16:creationId xmlns:a16="http://schemas.microsoft.com/office/drawing/2014/main" id="{12C6C0EF-71B5-8D4C-A40E-4ADE0088C083}"/>
                  </a:ext>
                </a:extLst>
              </p:cNvPr>
              <p:cNvSpPr>
                <a:spLocks noGrp="1" noRot="1" noChangeAspect="1" noMove="1" noResize="1" noEditPoints="1" noAdjustHandles="1" noChangeArrowheads="1" noChangeShapeType="1" noTextEdit="1"/>
              </p:cNvSpPr>
              <p:nvPr>
                <p:ph idx="1"/>
              </p:nvPr>
            </p:nvSpPr>
            <p:spPr>
              <a:xfrm>
                <a:off x="838200" y="1825625"/>
                <a:ext cx="6375400" cy="4351338"/>
              </a:xfrm>
              <a:blipFill>
                <a:blip r:embed="rId3"/>
                <a:stretch>
                  <a:fillRect l="-13519" t="-24269"/>
                </a:stretch>
              </a:blipFill>
            </p:spPr>
            <p:txBody>
              <a:bodyPr/>
              <a:lstStyle/>
              <a:p>
                <a:r>
                  <a:rPr lang="ru-RU">
                    <a:noFill/>
                  </a:rPr>
                  <a:t> </a:t>
                </a:r>
              </a:p>
            </p:txBody>
          </p:sp>
        </mc:Fallback>
      </mc:AlternateContent>
      <p:sp>
        <p:nvSpPr>
          <p:cNvPr id="4" name="Date Placeholder 3">
            <a:extLst>
              <a:ext uri="{FF2B5EF4-FFF2-40B4-BE49-F238E27FC236}">
                <a16:creationId xmlns:a16="http://schemas.microsoft.com/office/drawing/2014/main" id="{7053F737-8E78-FC4F-B484-4D2AAA1D3CB0}"/>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0B9FBE15-23C4-E848-9953-E2270C85A92E}"/>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244D2D4F-D948-9249-B19D-8DDC2DDBDBC9}"/>
              </a:ext>
            </a:extLst>
          </p:cNvPr>
          <p:cNvSpPr>
            <a:spLocks noGrp="1"/>
          </p:cNvSpPr>
          <p:nvPr>
            <p:ph type="sldNum" sz="quarter" idx="12"/>
          </p:nvPr>
        </p:nvSpPr>
        <p:spPr/>
        <p:txBody>
          <a:bodyPr/>
          <a:lstStyle/>
          <a:p>
            <a:fld id="{46F21316-FEC6-F24D-BA95-63BCA72FB409}" type="slidenum">
              <a:rPr lang="ru-RU" smtClean="0"/>
              <a:pPr/>
              <a:t>7</a:t>
            </a:fld>
            <a:endParaRPr lang="ru-RU"/>
          </a:p>
        </p:txBody>
      </p:sp>
      <p:pic>
        <p:nvPicPr>
          <p:cNvPr id="7" name="Content Placeholder 5">
            <a:extLst>
              <a:ext uri="{FF2B5EF4-FFF2-40B4-BE49-F238E27FC236}">
                <a16:creationId xmlns:a16="http://schemas.microsoft.com/office/drawing/2014/main" id="{0B47EE26-1F4D-8849-A19A-D4212D308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963" y="1870075"/>
            <a:ext cx="3779837" cy="3420335"/>
          </a:xfrm>
          <a:prstGeom prst="rect">
            <a:avLst/>
          </a:prstGeom>
        </p:spPr>
      </p:pic>
    </p:spTree>
    <p:extLst>
      <p:ext uri="{BB962C8B-B14F-4D97-AF65-F5344CB8AC3E}">
        <p14:creationId xmlns:p14="http://schemas.microsoft.com/office/powerpoint/2010/main" val="397624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7ACA1-458D-C14B-8A05-96F4A216FB38}"/>
              </a:ext>
            </a:extLst>
          </p:cNvPr>
          <p:cNvSpPr>
            <a:spLocks noGrp="1"/>
          </p:cNvSpPr>
          <p:nvPr>
            <p:ph type="title"/>
          </p:nvPr>
        </p:nvSpPr>
        <p:spPr/>
        <p:txBody>
          <a:bodyPr/>
          <a:lstStyle/>
          <a:p>
            <a:r>
              <a:rPr lang="en-US" dirty="0"/>
              <a:t>Diffusion Problem</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A88E23-9698-5046-8A62-434DD8CF78A0}"/>
                  </a:ext>
                </a:extLst>
              </p:cNvPr>
              <p:cNvSpPr>
                <a:spLocks noGrp="1"/>
              </p:cNvSpPr>
              <p:nvPr>
                <p:ph idx="1"/>
              </p:nvPr>
            </p:nvSpPr>
            <p:spPr>
              <a:xfrm>
                <a:off x="838200" y="1825625"/>
                <a:ext cx="7120467" cy="4084108"/>
              </a:xfrm>
            </p:spPr>
            <p:txBody>
              <a:bodyPr>
                <a:normAutofit/>
              </a:bodyPr>
              <a:lstStyle/>
              <a:p>
                <a:r>
                  <a:rPr lang="en-US" dirty="0"/>
                  <a:t>We need a gradient along vector</a:t>
                </a:r>
                <a:r>
                  <a:rPr lang="ru-RU" dirty="0"/>
                  <a:t>:</a:t>
                </a:r>
              </a:p>
              <a:p>
                <a:pPr lvl="1"/>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d>
                      <m:dPr>
                        <m:ctrlPr>
                          <a:rPr lang="en-US" i="1" smtClean="0">
                            <a:solidFill>
                              <a:schemeClr val="tx1"/>
                            </a:solidFill>
                            <a:latin typeface="Cambria Math" panose="02040503050406030204" pitchFamily="18" charset="0"/>
                            <a:ea typeface="Cambria Math" panose="02040503050406030204" pitchFamily="18" charset="0"/>
                          </a:rPr>
                        </m:ctrlPr>
                      </m:dPr>
                      <m:e>
                        <m:sSub>
                          <m:sSubPr>
                            <m:ctrlPr>
                              <a:rPr lang="en-US" i="1" smtClean="0">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𝕂</m:t>
                            </m:r>
                          </m:e>
                          <m:sub>
                            <m:r>
                              <a:rPr lang="en-US" i="1">
                                <a:solidFill>
                                  <a:schemeClr val="accent1"/>
                                </a:solidFill>
                                <a:latin typeface="Cambria Math" panose="02040503050406030204" pitchFamily="18" charset="0"/>
                                <a:ea typeface="Cambria Math" panose="02040503050406030204" pitchFamily="18" charset="0"/>
                              </a:rPr>
                              <m:t>1</m:t>
                            </m:r>
                          </m:sub>
                        </m:sSub>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Sub>
                      </m:e>
                    </m:d>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d>
                      <m:dPr>
                        <m:ctrlPr>
                          <a:rPr lang="en-US" i="1" smtClean="0">
                            <a:solidFill>
                              <a:schemeClr val="tx1"/>
                            </a:solidFill>
                            <a:latin typeface="Cambria Math" panose="02040503050406030204" pitchFamily="18" charset="0"/>
                            <a:ea typeface="Cambria Math" panose="02040503050406030204" pitchFamily="18" charset="0"/>
                          </a:rPr>
                        </m:ctrlPr>
                      </m:dPr>
                      <m:e>
                        <m:sSub>
                          <m:sSubPr>
                            <m:ctrlPr>
                              <a:rPr lang="en-US" i="1" smtClean="0">
                                <a:solidFill>
                                  <a:schemeClr val="accent6"/>
                                </a:solidFill>
                                <a:latin typeface="Cambria Math" panose="02040503050406030204" pitchFamily="18" charset="0"/>
                                <a:ea typeface="Cambria Math" panose="02040503050406030204" pitchFamily="18" charset="0"/>
                              </a:rPr>
                            </m:ctrlPr>
                          </m:sSubPr>
                          <m:e>
                            <m:r>
                              <a:rPr lang="en-US" i="1">
                                <a:solidFill>
                                  <a:schemeClr val="accent6"/>
                                </a:solidFill>
                                <a:latin typeface="Cambria Math" panose="02040503050406030204" pitchFamily="18" charset="0"/>
                                <a:ea typeface="Cambria Math" panose="02040503050406030204" pitchFamily="18" charset="0"/>
                              </a:rPr>
                              <m:t>𝕂</m:t>
                            </m:r>
                          </m:e>
                          <m:sub>
                            <m:r>
                              <a:rPr lang="en-US" i="1">
                                <a:solidFill>
                                  <a:schemeClr val="accent6"/>
                                </a:solidFill>
                                <a:latin typeface="Cambria Math" panose="02040503050406030204" pitchFamily="18" charset="0"/>
                                <a:ea typeface="Cambria Math" panose="02040503050406030204" pitchFamily="18" charset="0"/>
                              </a:rPr>
                              <m:t>2</m:t>
                            </m:r>
                          </m:sub>
                        </m:sSub>
                        <m:sSub>
                          <m:sSubPr>
                            <m:ctrlPr>
                              <a:rPr lang="en-US" i="1" smtClean="0">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𝒏</m:t>
                            </m:r>
                          </m:e>
                          <m:sub>
                            <m:r>
                              <a:rPr lang="en-US" i="1">
                                <a:solidFill>
                                  <a:srgbClr val="FF0000"/>
                                </a:solidFill>
                                <a:latin typeface="Cambria Math" panose="02040503050406030204" pitchFamily="18" charset="0"/>
                                <a:ea typeface="Cambria Math" panose="02040503050406030204" pitchFamily="18" charset="0"/>
                              </a:rPr>
                              <m:t>𝑓</m:t>
                            </m:r>
                          </m:sub>
                        </m:sSub>
                      </m:e>
                    </m:d>
                    <m:r>
                      <a:rPr lang="en-US" i="1">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oMath>
                </a14:m>
                <a:endParaRPr lang="ru-RU" dirty="0"/>
              </a:p>
              <a:p>
                <a:r>
                  <a:rPr lang="en-US" dirty="0"/>
                  <a:t>Two-point flux</a:t>
                </a:r>
                <a:r>
                  <a:rPr lang="ru-RU" dirty="0"/>
                  <a:t>:</a:t>
                </a:r>
              </a:p>
              <a:p>
                <a:pPr marL="0" indent="0">
                  <a:buNone/>
                </a:pPr>
                <a14:m>
                  <m:oMathPara xmlns:m="http://schemas.openxmlformats.org/officeDocument/2006/math">
                    <m:oMathParaPr>
                      <m:jc m:val="centerGroup"/>
                    </m:oMathParaPr>
                    <m:oMath xmlns:m="http://schemas.openxmlformats.org/officeDocument/2006/math">
                      <m:sSub>
                        <m:sSubPr>
                          <m:ctrlPr>
                            <a:rPr lang="ru-RU" i="1" smtClean="0">
                              <a:solidFill>
                                <a:srgbClr val="009193"/>
                              </a:solidFill>
                              <a:latin typeface="Cambria Math" panose="02040503050406030204" pitchFamily="18" charset="0"/>
                            </a:rPr>
                          </m:ctrlPr>
                        </m:sSubPr>
                        <m:e>
                          <m:r>
                            <a:rPr lang="en-US" b="0" i="1" smtClean="0">
                              <a:solidFill>
                                <a:srgbClr val="009193"/>
                              </a:solidFill>
                              <a:latin typeface="Cambria Math" panose="02040503050406030204" pitchFamily="18" charset="0"/>
                            </a:rPr>
                            <m:t>𝑞</m:t>
                          </m:r>
                        </m:e>
                        <m:sub>
                          <m:r>
                            <a:rPr lang="en-US" b="0" i="1" smtClean="0">
                              <a:solidFill>
                                <a:srgbClr val="009193"/>
                              </a:solidFill>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𝜆</m:t>
                              </m:r>
                            </m:e>
                            <m:sub>
                              <m:r>
                                <a:rPr lang="en-US" b="0" i="1" smtClean="0">
                                  <a:solidFill>
                                    <a:schemeClr val="accent1"/>
                                  </a:solidFill>
                                  <a:latin typeface="Cambria Math" panose="02040503050406030204" pitchFamily="18" charset="0"/>
                                </a:rPr>
                                <m:t>1</m:t>
                              </m:r>
                            </m:sub>
                          </m:sSub>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ea typeface="Cambria Math" panose="02040503050406030204" pitchFamily="18" charset="0"/>
                                </a:rPr>
                                <m:t>𝜆</m:t>
                              </m:r>
                            </m:e>
                            <m:sub>
                              <m:r>
                                <a:rPr lang="en-US" b="0" i="1" smtClean="0">
                                  <a:solidFill>
                                    <a:schemeClr val="accent6"/>
                                  </a:solidFill>
                                  <a:latin typeface="Cambria Math" panose="02040503050406030204" pitchFamily="18" charset="0"/>
                                </a:rPr>
                                <m:t>2</m:t>
                              </m:r>
                            </m:sub>
                          </m:sSub>
                        </m:num>
                        <m:den>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𝜆</m:t>
                              </m:r>
                            </m:e>
                            <m:sub>
                              <m:r>
                                <a:rPr lang="en-US" b="0" i="1" smtClean="0">
                                  <a:solidFill>
                                    <a:schemeClr val="accent1"/>
                                  </a:solidFill>
                                  <a:latin typeface="Cambria Math" panose="02040503050406030204" pitchFamily="18" charset="0"/>
                                </a:rPr>
                                <m:t>1</m:t>
                              </m:r>
                            </m:sub>
                          </m:sSub>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𝑑</m:t>
                              </m:r>
                            </m:e>
                            <m:sub>
                              <m:r>
                                <a:rPr lang="en-US" b="0" i="1" smtClean="0">
                                  <a:solidFill>
                                    <a:schemeClr val="accent6"/>
                                  </a:solidFill>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ea typeface="Cambria Math" panose="02040503050406030204" pitchFamily="18" charset="0"/>
                                </a:rPr>
                                <m:t>𝜆</m:t>
                              </m:r>
                            </m:e>
                            <m:sub>
                              <m:r>
                                <a:rPr lang="en-US" b="0" i="1" smtClean="0">
                                  <a:solidFill>
                                    <a:schemeClr val="accent6"/>
                                  </a:solidFill>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solidFill>
                                    <a:schemeClr val="accent1"/>
                                  </a:solidFill>
                                  <a:latin typeface="Cambria Math" panose="02040503050406030204" pitchFamily="18" charset="0"/>
                                </a:rPr>
                                <m:t>𝑑</m:t>
                              </m:r>
                            </m:e>
                            <m:sub>
                              <m:r>
                                <a:rPr lang="en-US" b="0" i="1" smtClean="0">
                                  <a:solidFill>
                                    <a:schemeClr val="accent1"/>
                                  </a:solidFill>
                                  <a:latin typeface="Cambria Math" panose="02040503050406030204" pitchFamily="18" charset="0"/>
                                </a:rPr>
                                <m:t>1</m:t>
                              </m:r>
                            </m:sub>
                          </m:sSub>
                        </m:den>
                      </m:f>
                      <m:d>
                        <m:dPr>
                          <m:ctrlPr>
                            <a:rPr lang="en-US" b="0" i="1" smtClean="0">
                              <a:latin typeface="Cambria Math" panose="02040503050406030204" pitchFamily="18" charset="0"/>
                            </a:rPr>
                          </m:ctrlPr>
                        </m:dPr>
                        <m:e>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𝑝</m:t>
                              </m:r>
                            </m:e>
                            <m:sub>
                              <m:r>
                                <a:rPr lang="en-US" b="0" i="1" smtClean="0">
                                  <a:solidFill>
                                    <a:schemeClr val="accent6"/>
                                  </a:solidFill>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𝑝</m:t>
                              </m:r>
                            </m:e>
                            <m:sub>
                              <m:r>
                                <a:rPr lang="en-US" b="0" i="1" smtClean="0">
                                  <a:solidFill>
                                    <a:schemeClr val="accent1"/>
                                  </a:solidFill>
                                  <a:latin typeface="Cambria Math" panose="02040503050406030204" pitchFamily="18" charset="0"/>
                                </a:rPr>
                                <m:t>1</m:t>
                              </m:r>
                            </m:sub>
                          </m:sSub>
                        </m:e>
                      </m:d>
                    </m:oMath>
                  </m:oMathPara>
                </a14:m>
                <a:endParaRPr lang="ru-RU" dirty="0"/>
              </a:p>
              <a:p>
                <a:r>
                  <a:rPr lang="en-US" dirty="0"/>
                  <a:t>Lost transversal part of the flux</a:t>
                </a:r>
                <a:r>
                  <a:rPr lang="ru-RU" dirty="0"/>
                  <a:t>:</a:t>
                </a:r>
                <a:endParaRPr lang="en-US" dirty="0"/>
              </a:p>
              <a:p>
                <a:endParaRPr lang="ru-RU" dirty="0"/>
              </a:p>
              <a:p>
                <a:pPr marL="0" indent="0">
                  <a:buNone/>
                </a:pPr>
                <a14:m>
                  <m:oMathPara xmlns:m="http://schemas.openxmlformats.org/officeDocument/2006/math">
                    <m:oMathParaPr>
                      <m:jc m:val="centerGroup"/>
                    </m:oMathParaPr>
                    <m:oMath xmlns:m="http://schemas.openxmlformats.org/officeDocument/2006/math">
                      <m:sSub>
                        <m:sSubPr>
                          <m:ctrlPr>
                            <a:rPr lang="ru-RU" sz="2200" i="1" smtClean="0">
                              <a:solidFill>
                                <a:srgbClr val="7030A0"/>
                              </a:solidFill>
                              <a:latin typeface="Cambria Math" panose="02040503050406030204" pitchFamily="18" charset="0"/>
                            </a:rPr>
                          </m:ctrlPr>
                        </m:sSubPr>
                        <m:e>
                          <m:r>
                            <a:rPr lang="en-US" sz="2200" i="1">
                              <a:solidFill>
                                <a:srgbClr val="7030A0"/>
                              </a:solidFill>
                              <a:latin typeface="Cambria Math" panose="02040503050406030204" pitchFamily="18" charset="0"/>
                            </a:rPr>
                            <m:t>𝑞</m:t>
                          </m:r>
                        </m:e>
                        <m:sub>
                          <m:r>
                            <a:rPr lang="ru-RU" sz="2200" i="1">
                              <a:solidFill>
                                <a:srgbClr val="7030A0"/>
                              </a:solidFill>
                              <a:latin typeface="Cambria Math" panose="02040503050406030204" pitchFamily="18" charset="0"/>
                              <a:ea typeface="Cambria Math" panose="02040503050406030204" pitchFamily="18" charset="0"/>
                            </a:rPr>
                            <m:t>𝜏</m:t>
                          </m:r>
                        </m:sub>
                      </m:sSub>
                      <m:r>
                        <a:rPr lang="en-US" sz="2200" b="0" i="1" smtClean="0">
                          <a:latin typeface="Cambria Math" panose="02040503050406030204" pitchFamily="18" charset="0"/>
                          <a:ea typeface="Cambria Math" panose="02040503050406030204" pitchFamily="18" charset="0"/>
                        </a:rPr>
                        <m:t>=</m:t>
                      </m:r>
                      <m:r>
                        <a:rPr lang="ru-RU" sz="2200" b="1" i="1" smtClean="0">
                          <a:solidFill>
                            <a:srgbClr val="7030A0"/>
                          </a:solidFill>
                          <a:latin typeface="Cambria Math" panose="02040503050406030204" pitchFamily="18" charset="0"/>
                          <a:ea typeface="Cambria Math" panose="02040503050406030204" pitchFamily="18" charset="0"/>
                        </a:rPr>
                        <m:t>𝜸</m:t>
                      </m:r>
                      <m:r>
                        <a:rPr lang="ru-RU" sz="2200" i="1" smtClean="0">
                          <a:latin typeface="Cambria Math" panose="02040503050406030204" pitchFamily="18" charset="0"/>
                          <a:ea typeface="Cambria Math" panose="02040503050406030204" pitchFamily="18" charset="0"/>
                        </a:rPr>
                        <m:t>∙</m:t>
                      </m:r>
                      <m:r>
                        <m:rPr>
                          <m:sty m:val="p"/>
                        </m:rPr>
                        <a:rPr lang="ru-RU"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𝑝</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ea typeface="Cambria Math" panose="02040503050406030204" pitchFamily="18" charset="0"/>
                                </a:rPr>
                                <m:t>𝜆</m:t>
                              </m:r>
                            </m:e>
                            <m:sub>
                              <m:r>
                                <a:rPr lang="en-US" sz="2200" b="0" i="1" smtClean="0">
                                  <a:solidFill>
                                    <a:schemeClr val="accent1"/>
                                  </a:solidFill>
                                  <a:latin typeface="Cambria Math" panose="02040503050406030204" pitchFamily="18" charset="0"/>
                                </a:rPr>
                                <m:t>1</m:t>
                              </m:r>
                            </m:sub>
                          </m:sSub>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ea typeface="Cambria Math" panose="02040503050406030204" pitchFamily="18" charset="0"/>
                                </a:rPr>
                                <m:t>𝜆</m:t>
                              </m:r>
                            </m:e>
                            <m:sub>
                              <m:r>
                                <a:rPr lang="en-US" sz="2200" b="0" i="1" smtClean="0">
                                  <a:solidFill>
                                    <a:schemeClr val="accent6"/>
                                  </a:solidFill>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solidFill>
                                        <a:schemeClr val="accent1"/>
                                      </a:solidFill>
                                      <a:latin typeface="Cambria Math" panose="02040503050406030204" pitchFamily="18" charset="0"/>
                                    </a:rPr>
                                  </m:ctrlPr>
                                </m:sSubPr>
                                <m:e>
                                  <m:r>
                                    <a:rPr lang="en-US" sz="2200" b="1" i="1" smtClean="0">
                                      <a:solidFill>
                                        <a:schemeClr val="accent1"/>
                                      </a:solidFill>
                                      <a:latin typeface="Cambria Math" panose="02040503050406030204" pitchFamily="18" charset="0"/>
                                    </a:rPr>
                                    <m:t>𝒚</m:t>
                                  </m:r>
                                </m:e>
                                <m:sub>
                                  <m:r>
                                    <a:rPr lang="en-US" sz="2200" b="0" i="1" smtClean="0">
                                      <a:solidFill>
                                        <a:schemeClr val="accent1"/>
                                      </a:solidFill>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solidFill>
                                        <a:schemeClr val="accent6"/>
                                      </a:solidFill>
                                      <a:latin typeface="Cambria Math" panose="02040503050406030204" pitchFamily="18" charset="0"/>
                                    </a:rPr>
                                  </m:ctrlPr>
                                </m:sSubPr>
                                <m:e>
                                  <m:r>
                                    <a:rPr lang="en-US" sz="2200" b="1" i="1" smtClean="0">
                                      <a:solidFill>
                                        <a:schemeClr val="accent6"/>
                                      </a:solidFill>
                                      <a:latin typeface="Cambria Math" panose="02040503050406030204" pitchFamily="18" charset="0"/>
                                    </a:rPr>
                                    <m:t>𝒚</m:t>
                                  </m:r>
                                </m:e>
                                <m:sub>
                                  <m:r>
                                    <a:rPr lang="en-US" sz="2200" b="0" i="1" smtClean="0">
                                      <a:solidFill>
                                        <a:schemeClr val="accent6"/>
                                      </a:solidFill>
                                      <a:latin typeface="Cambria Math" panose="02040503050406030204" pitchFamily="18" charset="0"/>
                                    </a:rPr>
                                    <m:t>2</m:t>
                                  </m:r>
                                </m:sub>
                              </m:sSub>
                            </m:e>
                          </m:d>
                          <m:r>
                            <a:rPr lang="en-US" sz="2200" b="0" i="1" smtClean="0">
                              <a:latin typeface="Cambria Math" panose="02040503050406030204" pitchFamily="18" charset="0"/>
                            </a:rPr>
                            <m:t>+</m:t>
                          </m:r>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ea typeface="Cambria Math" panose="02040503050406030204" pitchFamily="18" charset="0"/>
                                </a:rPr>
                                <m:t>𝜆</m:t>
                              </m:r>
                            </m:e>
                            <m:sub>
                              <m:r>
                                <a:rPr lang="en-US" sz="2200" b="0" i="1" smtClean="0">
                                  <a:solidFill>
                                    <a:schemeClr val="accent6"/>
                                  </a:solidFill>
                                  <a:latin typeface="Cambria Math" panose="02040503050406030204" pitchFamily="18" charset="0"/>
                                </a:rPr>
                                <m:t>2</m:t>
                              </m:r>
                            </m:sub>
                          </m:sSub>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𝑑</m:t>
                              </m:r>
                            </m:e>
                            <m:sub>
                              <m:r>
                                <a:rPr lang="en-US" sz="2200" b="0" i="1" smtClean="0">
                                  <a:solidFill>
                                    <a:schemeClr val="accent1"/>
                                  </a:solidFill>
                                  <a:latin typeface="Cambria Math" panose="02040503050406030204" pitchFamily="18" charset="0"/>
                                </a:rPr>
                                <m:t>1</m:t>
                              </m:r>
                            </m:sub>
                          </m:sSub>
                          <m:sSub>
                            <m:sSubPr>
                              <m:ctrlPr>
                                <a:rPr lang="en-US" sz="2200" b="0" i="1" smtClean="0">
                                  <a:solidFill>
                                    <a:schemeClr val="accent1"/>
                                  </a:solidFill>
                                  <a:latin typeface="Cambria Math" panose="02040503050406030204" pitchFamily="18" charset="0"/>
                                </a:rPr>
                              </m:ctrlPr>
                            </m:sSubPr>
                            <m:e>
                              <m:r>
                                <a:rPr lang="en-US" sz="2200" b="1" i="1" smtClean="0">
                                  <a:solidFill>
                                    <a:schemeClr val="accent1"/>
                                  </a:solidFill>
                                  <a:latin typeface="Cambria Math" panose="02040503050406030204" pitchFamily="18" charset="0"/>
                                  <a:ea typeface="Cambria Math" panose="02040503050406030204" pitchFamily="18" charset="0"/>
                                </a:rPr>
                                <m:t>𝜸</m:t>
                              </m:r>
                            </m:e>
                            <m:sub>
                              <m:r>
                                <a:rPr lang="en-US" sz="2200" b="0" i="1" smtClean="0">
                                  <a:solidFill>
                                    <a:schemeClr val="accent1"/>
                                  </a:solidFill>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ea typeface="Cambria Math" panose="02040503050406030204" pitchFamily="18" charset="0"/>
                                </a:rPr>
                                <m:t>𝜆</m:t>
                              </m:r>
                            </m:e>
                            <m:sub>
                              <m:r>
                                <a:rPr lang="en-US" sz="2200" b="0" i="1" smtClean="0">
                                  <a:solidFill>
                                    <a:schemeClr val="accent1"/>
                                  </a:solidFill>
                                  <a:latin typeface="Cambria Math" panose="02040503050406030204" pitchFamily="18" charset="0"/>
                                </a:rPr>
                                <m:t>1</m:t>
                              </m:r>
                            </m:sub>
                          </m:sSub>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𝑑</m:t>
                              </m:r>
                            </m:e>
                            <m:sub>
                              <m:r>
                                <a:rPr lang="en-US" sz="2200" b="0" i="1" smtClean="0">
                                  <a:solidFill>
                                    <a:schemeClr val="accent6"/>
                                  </a:solidFill>
                                  <a:latin typeface="Cambria Math" panose="02040503050406030204" pitchFamily="18" charset="0"/>
                                </a:rPr>
                                <m:t>2</m:t>
                              </m:r>
                            </m:sub>
                          </m:sSub>
                          <m:sSub>
                            <m:sSubPr>
                              <m:ctrlPr>
                                <a:rPr lang="en-US" sz="2200" b="0" i="1" smtClean="0">
                                  <a:solidFill>
                                    <a:schemeClr val="accent6"/>
                                  </a:solidFill>
                                  <a:latin typeface="Cambria Math" panose="02040503050406030204" pitchFamily="18" charset="0"/>
                                </a:rPr>
                              </m:ctrlPr>
                            </m:sSubPr>
                            <m:e>
                              <m:r>
                                <a:rPr lang="en-US" sz="2200" b="1" i="1" smtClean="0">
                                  <a:solidFill>
                                    <a:schemeClr val="accent6"/>
                                  </a:solidFill>
                                  <a:latin typeface="Cambria Math" panose="02040503050406030204" pitchFamily="18" charset="0"/>
                                  <a:ea typeface="Cambria Math" panose="02040503050406030204" pitchFamily="18" charset="0"/>
                                </a:rPr>
                                <m:t>𝜸</m:t>
                              </m:r>
                            </m:e>
                            <m:sub>
                              <m:r>
                                <a:rPr lang="en-US" sz="2200" b="0" i="1" smtClean="0">
                                  <a:solidFill>
                                    <a:schemeClr val="accent6"/>
                                  </a:solidFill>
                                  <a:latin typeface="Cambria Math" panose="02040503050406030204" pitchFamily="18" charset="0"/>
                                </a:rPr>
                                <m:t>2</m:t>
                              </m:r>
                            </m:sub>
                          </m:sSub>
                        </m:num>
                        <m:den>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ea typeface="Cambria Math" panose="02040503050406030204" pitchFamily="18" charset="0"/>
                                </a:rPr>
                                <m:t>𝜆</m:t>
                              </m:r>
                            </m:e>
                            <m:sub>
                              <m:r>
                                <a:rPr lang="en-US" sz="2200" b="0" i="1" smtClean="0">
                                  <a:solidFill>
                                    <a:schemeClr val="accent1"/>
                                  </a:solidFill>
                                  <a:latin typeface="Cambria Math" panose="02040503050406030204" pitchFamily="18" charset="0"/>
                                </a:rPr>
                                <m:t>1</m:t>
                              </m:r>
                            </m:sub>
                          </m:sSub>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𝑑</m:t>
                              </m:r>
                            </m:e>
                            <m:sub>
                              <m:r>
                                <a:rPr lang="en-US" sz="2200" b="0" i="1" smtClean="0">
                                  <a:solidFill>
                                    <a:schemeClr val="accent6"/>
                                  </a:solidFill>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ea typeface="Cambria Math" panose="02040503050406030204" pitchFamily="18" charset="0"/>
                                </a:rPr>
                                <m:t>𝜆</m:t>
                              </m:r>
                            </m:e>
                            <m:sub>
                              <m:r>
                                <a:rPr lang="en-US" sz="2200" b="0" i="1" smtClean="0">
                                  <a:solidFill>
                                    <a:schemeClr val="accent6"/>
                                  </a:solidFill>
                                  <a:latin typeface="Cambria Math" panose="02040503050406030204" pitchFamily="18" charset="0"/>
                                </a:rPr>
                                <m:t>2</m:t>
                              </m:r>
                            </m:sub>
                          </m:sSub>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𝑑</m:t>
                              </m:r>
                            </m:e>
                            <m:sub>
                              <m:r>
                                <a:rPr lang="en-US" sz="2200" b="0" i="1" smtClean="0">
                                  <a:solidFill>
                                    <a:schemeClr val="accent1"/>
                                  </a:solidFill>
                                  <a:latin typeface="Cambria Math" panose="02040503050406030204" pitchFamily="18" charset="0"/>
                                </a:rPr>
                                <m:t>1</m:t>
                              </m:r>
                            </m:sub>
                          </m:sSub>
                        </m:den>
                      </m:f>
                      <m:r>
                        <a:rPr lang="ru-RU" sz="2200" i="1">
                          <a:latin typeface="Cambria Math" panose="02040503050406030204" pitchFamily="18" charset="0"/>
                          <a:ea typeface="Cambria Math" panose="02040503050406030204" pitchFamily="18" charset="0"/>
                        </a:rPr>
                        <m:t>∙</m:t>
                      </m:r>
                      <m:r>
                        <m:rPr>
                          <m:sty m:val="p"/>
                        </m:rPr>
                        <a:rPr lang="ru-RU"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𝑝</m:t>
                      </m:r>
                    </m:oMath>
                  </m:oMathPara>
                </a14:m>
                <a:endParaRPr lang="ru-RU" sz="2200" dirty="0"/>
              </a:p>
              <a:p>
                <a:endParaRPr lang="ru-RU" dirty="0"/>
              </a:p>
            </p:txBody>
          </p:sp>
        </mc:Choice>
        <mc:Fallback>
          <p:sp>
            <p:nvSpPr>
              <p:cNvPr id="3" name="Content Placeholder 2">
                <a:extLst>
                  <a:ext uri="{FF2B5EF4-FFF2-40B4-BE49-F238E27FC236}">
                    <a16:creationId xmlns:a16="http://schemas.microsoft.com/office/drawing/2014/main" id="{4BA88E23-9698-5046-8A62-434DD8CF78A0}"/>
                  </a:ext>
                </a:extLst>
              </p:cNvPr>
              <p:cNvSpPr>
                <a:spLocks noGrp="1" noRot="1" noChangeAspect="1" noMove="1" noResize="1" noEditPoints="1" noAdjustHandles="1" noChangeArrowheads="1" noChangeShapeType="1" noTextEdit="1"/>
              </p:cNvSpPr>
              <p:nvPr>
                <p:ph idx="1"/>
              </p:nvPr>
            </p:nvSpPr>
            <p:spPr>
              <a:xfrm>
                <a:off x="838200" y="1825625"/>
                <a:ext cx="7120467" cy="4084108"/>
              </a:xfrm>
              <a:blipFill>
                <a:blip r:embed="rId3"/>
                <a:stretch>
                  <a:fillRect l="-1423" t="-2804"/>
                </a:stretch>
              </a:blipFill>
            </p:spPr>
            <p:txBody>
              <a:bodyPr/>
              <a:lstStyle/>
              <a:p>
                <a:r>
                  <a:rPr lang="ru-RU">
                    <a:noFill/>
                  </a:rPr>
                  <a:t> </a:t>
                </a:r>
              </a:p>
            </p:txBody>
          </p:sp>
        </mc:Fallback>
      </mc:AlternateContent>
      <p:sp>
        <p:nvSpPr>
          <p:cNvPr id="4" name="Date Placeholder 3">
            <a:extLst>
              <a:ext uri="{FF2B5EF4-FFF2-40B4-BE49-F238E27FC236}">
                <a16:creationId xmlns:a16="http://schemas.microsoft.com/office/drawing/2014/main" id="{0E1D9E3D-3806-2C42-ACB9-55BEA5E29103}"/>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94E6E854-66E7-4C4A-B814-FF98D2FBE99A}"/>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24B67122-3AA0-2241-9887-5EE56D14800E}"/>
              </a:ext>
            </a:extLst>
          </p:cNvPr>
          <p:cNvSpPr>
            <a:spLocks noGrp="1"/>
          </p:cNvSpPr>
          <p:nvPr>
            <p:ph type="sldNum" sz="quarter" idx="12"/>
          </p:nvPr>
        </p:nvSpPr>
        <p:spPr/>
        <p:txBody>
          <a:bodyPr/>
          <a:lstStyle/>
          <a:p>
            <a:fld id="{46F21316-FEC6-F24D-BA95-63BCA72FB409}" type="slidenum">
              <a:rPr lang="ru-RU" smtClean="0"/>
              <a:pPr/>
              <a:t>8</a:t>
            </a:fld>
            <a:endParaRPr lang="ru-RU"/>
          </a:p>
        </p:txBody>
      </p:sp>
      <p:pic>
        <p:nvPicPr>
          <p:cNvPr id="7" name="Content Placeholder 4">
            <a:extLst>
              <a:ext uri="{FF2B5EF4-FFF2-40B4-BE49-F238E27FC236}">
                <a16:creationId xmlns:a16="http://schemas.microsoft.com/office/drawing/2014/main" id="{7F1F66BF-450B-2D46-8EF1-D9127BFB6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666" y="1780382"/>
            <a:ext cx="3779837" cy="1988456"/>
          </a:xfrm>
          <a:prstGeom prst="rect">
            <a:avLst/>
          </a:prstGeom>
        </p:spPr>
      </p:pic>
      <p:sp>
        <p:nvSpPr>
          <p:cNvPr id="8" name="TextBox 7">
            <a:extLst>
              <a:ext uri="{FF2B5EF4-FFF2-40B4-BE49-F238E27FC236}">
                <a16:creationId xmlns:a16="http://schemas.microsoft.com/office/drawing/2014/main" id="{81950443-C812-3943-BF0C-0C16DB1ADA7B}"/>
              </a:ext>
            </a:extLst>
          </p:cNvPr>
          <p:cNvSpPr txBox="1"/>
          <p:nvPr/>
        </p:nvSpPr>
        <p:spPr>
          <a:xfrm>
            <a:off x="838200" y="6043777"/>
            <a:ext cx="11023600" cy="307777"/>
          </a:xfrm>
          <a:prstGeom prst="rect">
            <a:avLst/>
          </a:prstGeom>
          <a:noFill/>
        </p:spPr>
        <p:txBody>
          <a:bodyPr wrap="square" rtlCol="0">
            <a:spAutoFit/>
          </a:bodyPr>
          <a:lstStyle/>
          <a:p>
            <a:r>
              <a:rPr lang="en-US" sz="1400" dirty="0"/>
              <a:t>Terekhov, </a:t>
            </a:r>
            <a:r>
              <a:rPr lang="en-US" sz="1400" dirty="0" err="1"/>
              <a:t>Mallison</a:t>
            </a:r>
            <a:r>
              <a:rPr lang="en-US" sz="1400" dirty="0"/>
              <a:t>, </a:t>
            </a:r>
            <a:r>
              <a:rPr lang="en-US" sz="1400" dirty="0" err="1"/>
              <a:t>Tchelepi</a:t>
            </a:r>
            <a:r>
              <a:rPr lang="en-US" sz="1400" dirty="0"/>
              <a:t> “Cell-Centered Nonlinear Finite-Volume Methods for the Heterogeneous Anisotropic Diffusion Problem”, JCP 2017</a:t>
            </a:r>
            <a:endParaRPr lang="ru-RU" sz="14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06F7B37-77FD-2847-B7AC-739DC72E473A}"/>
                  </a:ext>
                </a:extLst>
              </p:cNvPr>
              <p:cNvSpPr txBox="1"/>
              <p:nvPr/>
            </p:nvSpPr>
            <p:spPr>
              <a:xfrm>
                <a:off x="8329179" y="4231311"/>
                <a:ext cx="1951945"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latin typeface="Cambria Math" panose="02040503050406030204" pitchFamily="18" charset="0"/>
                            </a:rPr>
                          </m:ctrlPr>
                        </m:sSubPr>
                        <m:e>
                          <m:r>
                            <a:rPr lang="ru-RU" sz="2400" i="1" smtClean="0">
                              <a:latin typeface="Cambria Math" panose="02040503050406030204" pitchFamily="18" charset="0"/>
                              <a:ea typeface="Cambria Math" panose="02040503050406030204" pitchFamily="18" charset="0"/>
                            </a:rPr>
                            <m:t>𝜆</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𝒏</m:t>
                          </m:r>
                        </m:e>
                        <m:sub>
                          <m:r>
                            <a:rPr lang="en-US" sz="2400" b="0" i="1" smtClean="0">
                              <a:solidFill>
                                <a:srgbClr val="FF0000"/>
                              </a:solidFill>
                              <a:latin typeface="Cambria Math" panose="02040503050406030204" pitchFamily="18" charset="0"/>
                            </a:rPr>
                            <m:t>𝑓</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𝕂</m:t>
                          </m:r>
                        </m:e>
                        <m:sub>
                          <m:r>
                            <a:rPr lang="en-US" sz="2400" b="0" i="1" smtClean="0">
                              <a:latin typeface="Cambria Math" panose="02040503050406030204" pitchFamily="18" charset="0"/>
                              <a:ea typeface="Cambria Math" panose="02040503050406030204" pitchFamily="18" charset="0"/>
                            </a:rPr>
                            <m:t>𝑖</m:t>
                          </m:r>
                        </m:sub>
                      </m:sSub>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1" i="1" smtClean="0">
                              <a:solidFill>
                                <a:srgbClr val="FF0000"/>
                              </a:solidFill>
                              <a:latin typeface="Cambria Math" panose="02040503050406030204" pitchFamily="18" charset="0"/>
                              <a:ea typeface="Cambria Math" panose="02040503050406030204" pitchFamily="18" charset="0"/>
                            </a:rPr>
                            <m:t>𝒏</m:t>
                          </m:r>
                        </m:e>
                        <m:sub>
                          <m:r>
                            <a:rPr lang="en-US" sz="2400" b="0" i="1" smtClean="0">
                              <a:solidFill>
                                <a:srgbClr val="FF0000"/>
                              </a:solidFill>
                              <a:latin typeface="Cambria Math" panose="02040503050406030204" pitchFamily="18" charset="0"/>
                              <a:ea typeface="Cambria Math" panose="02040503050406030204" pitchFamily="18" charset="0"/>
                            </a:rPr>
                            <m:t>𝑓</m:t>
                          </m:r>
                        </m:sub>
                      </m:sSub>
                    </m:oMath>
                  </m:oMathPara>
                </a14:m>
                <a:endParaRPr lang="ru-RU" sz="2400" dirty="0"/>
              </a:p>
            </p:txBody>
          </p:sp>
        </mc:Choice>
        <mc:Fallback>
          <p:sp>
            <p:nvSpPr>
              <p:cNvPr id="9" name="TextBox 8">
                <a:extLst>
                  <a:ext uri="{FF2B5EF4-FFF2-40B4-BE49-F238E27FC236}">
                    <a16:creationId xmlns:a16="http://schemas.microsoft.com/office/drawing/2014/main" id="{506F7B37-77FD-2847-B7AC-739DC72E473A}"/>
                  </a:ext>
                </a:extLst>
              </p:cNvPr>
              <p:cNvSpPr txBox="1">
                <a:spLocks noRot="1" noChangeAspect="1" noMove="1" noResize="1" noEditPoints="1" noAdjustHandles="1" noChangeArrowheads="1" noChangeShapeType="1" noTextEdit="1"/>
              </p:cNvSpPr>
              <p:nvPr/>
            </p:nvSpPr>
            <p:spPr>
              <a:xfrm>
                <a:off x="8329179" y="4231311"/>
                <a:ext cx="1951945" cy="398955"/>
              </a:xfrm>
              <a:prstGeom prst="rect">
                <a:avLst/>
              </a:prstGeom>
              <a:blipFill>
                <a:blip r:embed="rId5"/>
                <a:stretch>
                  <a:fillRect l="-3226" r="-1290" b="-2424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9109E2E-D893-F545-A496-E03BBE4AA971}"/>
                  </a:ext>
                </a:extLst>
              </p:cNvPr>
              <p:cNvSpPr txBox="1"/>
              <p:nvPr/>
            </p:nvSpPr>
            <p:spPr>
              <a:xfrm>
                <a:off x="8363045" y="4649113"/>
                <a:ext cx="2303644" cy="398955"/>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𝜸</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𝕂</m:t>
                        </m:r>
                      </m:e>
                      <m:sub>
                        <m:r>
                          <a:rPr lang="en-US" sz="2400" i="1">
                            <a:latin typeface="Cambria Math" panose="02040503050406030204" pitchFamily="18" charset="0"/>
                            <a:ea typeface="Cambria Math" panose="02040503050406030204" pitchFamily="18" charset="0"/>
                          </a:rPr>
                          <m:t>𝑖</m:t>
                        </m:r>
                      </m:sub>
                    </m:sSub>
                    <m:sSub>
                      <m:sSubPr>
                        <m:ctrlPr>
                          <a:rPr lang="en-US" sz="2400" i="1" smtClean="0">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𝒏</m:t>
                        </m:r>
                      </m:e>
                      <m:sub>
                        <m:r>
                          <a:rPr lang="en-US" sz="2400" i="1">
                            <a:solidFill>
                              <a:srgbClr val="FF0000"/>
                            </a:solidFill>
                            <a:latin typeface="Cambria Math" panose="02040503050406030204" pitchFamily="18" charset="0"/>
                            <a:ea typeface="Cambria Math" panose="02040503050406030204" pitchFamily="18" charset="0"/>
                          </a:rPr>
                          <m:t>𝑓</m:t>
                        </m:r>
                      </m:sub>
                    </m:sSub>
                  </m:oMath>
                </a14:m>
                <a:r>
                  <a:rPr lang="en-US" sz="2400" dirty="0"/>
                  <a:t> – </a:t>
                </a:r>
                <a14:m>
                  <m:oMath xmlns:m="http://schemas.openxmlformats.org/officeDocument/2006/math">
                    <m:sSub>
                      <m:sSubPr>
                        <m:ctrlPr>
                          <a:rPr lang="ru-RU" sz="2400" i="1">
                            <a:latin typeface="Cambria Math" panose="02040503050406030204" pitchFamily="18" charset="0"/>
                          </a:rPr>
                        </m:ctrlPr>
                      </m:sSubPr>
                      <m:e>
                        <m:r>
                          <a:rPr lang="ru-RU" sz="2400" i="1">
                            <a:latin typeface="Cambria Math" panose="02040503050406030204" pitchFamily="18" charset="0"/>
                            <a:ea typeface="Cambria Math" panose="02040503050406030204" pitchFamily="18" charset="0"/>
                          </a:rPr>
                          <m:t>𝜆</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𝒏</m:t>
                        </m:r>
                      </m:e>
                      <m:sub>
                        <m:r>
                          <a:rPr lang="en-US" sz="2400" i="1">
                            <a:solidFill>
                              <a:srgbClr val="FF0000"/>
                            </a:solidFill>
                            <a:latin typeface="Cambria Math" panose="02040503050406030204" pitchFamily="18" charset="0"/>
                            <a:ea typeface="Cambria Math" panose="02040503050406030204" pitchFamily="18" charset="0"/>
                          </a:rPr>
                          <m:t>𝑓</m:t>
                        </m:r>
                      </m:sub>
                    </m:sSub>
                  </m:oMath>
                </a14:m>
                <a:endParaRPr lang="ru-RU" sz="2400" dirty="0"/>
              </a:p>
            </p:txBody>
          </p:sp>
        </mc:Choice>
        <mc:Fallback>
          <p:sp>
            <p:nvSpPr>
              <p:cNvPr id="10" name="TextBox 9">
                <a:extLst>
                  <a:ext uri="{FF2B5EF4-FFF2-40B4-BE49-F238E27FC236}">
                    <a16:creationId xmlns:a16="http://schemas.microsoft.com/office/drawing/2014/main" id="{A9109E2E-D893-F545-A496-E03BBE4AA971}"/>
                  </a:ext>
                </a:extLst>
              </p:cNvPr>
              <p:cNvSpPr txBox="1">
                <a:spLocks noRot="1" noChangeAspect="1" noMove="1" noResize="1" noEditPoints="1" noAdjustHandles="1" noChangeArrowheads="1" noChangeShapeType="1" noTextEdit="1"/>
              </p:cNvSpPr>
              <p:nvPr/>
            </p:nvSpPr>
            <p:spPr>
              <a:xfrm>
                <a:off x="8363045" y="4649113"/>
                <a:ext cx="2303644" cy="398955"/>
              </a:xfrm>
              <a:prstGeom prst="rect">
                <a:avLst/>
              </a:prstGeom>
              <a:blipFill>
                <a:blip r:embed="rId6"/>
                <a:stretch>
                  <a:fillRect l="-4945" t="-18750" r="-2198" b="-37500"/>
                </a:stretch>
              </a:blipFill>
            </p:spPr>
            <p:txBody>
              <a:bodyPr/>
              <a:lstStyle/>
              <a:p>
                <a:r>
                  <a:rPr lang="ru-RU">
                    <a:noFill/>
                  </a:rPr>
                  <a:t> </a:t>
                </a:r>
              </a:p>
            </p:txBody>
          </p:sp>
        </mc:Fallback>
      </mc:AlternateContent>
    </p:spTree>
    <p:extLst>
      <p:ext uri="{BB962C8B-B14F-4D97-AF65-F5344CB8AC3E}">
        <p14:creationId xmlns:p14="http://schemas.microsoft.com/office/powerpoint/2010/main" val="4269725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ED56-ED60-6143-BCB8-FDD842A33EAC}"/>
              </a:ext>
            </a:extLst>
          </p:cNvPr>
          <p:cNvSpPr>
            <a:spLocks noGrp="1"/>
          </p:cNvSpPr>
          <p:nvPr>
            <p:ph type="title"/>
          </p:nvPr>
        </p:nvSpPr>
        <p:spPr/>
        <p:txBody>
          <a:bodyPr/>
          <a:lstStyle/>
          <a:p>
            <a:r>
              <a:rPr lang="en-US" dirty="0"/>
              <a:t>Diffusion Problem</a:t>
            </a:r>
            <a:endParaRPr lang="ru-RU"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D856ED-4949-DA4E-AC4C-0578928299EC}"/>
                  </a:ext>
                </a:extLst>
              </p:cNvPr>
              <p:cNvSpPr>
                <a:spLocks noGrp="1"/>
              </p:cNvSpPr>
              <p:nvPr>
                <p:ph idx="1"/>
              </p:nvPr>
            </p:nvSpPr>
            <p:spPr>
              <a:xfrm>
                <a:off x="838200" y="1825625"/>
                <a:ext cx="7070665" cy="4351338"/>
              </a:xfrm>
            </p:spPr>
            <p:txBody>
              <a:bodyPr/>
              <a:lstStyle/>
              <a:p>
                <a:r>
                  <a:rPr lang="en-US" dirty="0"/>
                  <a:t>Let us approximate these two parts using the formula</a:t>
                </a:r>
                <a:r>
                  <a:rPr lang="ru-RU" dirty="0"/>
                  <a:t>: </a:t>
                </a:r>
              </a:p>
              <a:p>
                <a:pPr marL="0" indent="0">
                  <a:buNone/>
                </a:pPr>
                <a14:m>
                  <m:oMathPara xmlns:m="http://schemas.openxmlformats.org/officeDocument/2006/math">
                    <m:oMathParaPr>
                      <m:jc m:val="centerGroup"/>
                    </m:oMathParaPr>
                    <m:oMath xmlns:m="http://schemas.openxmlformats.org/officeDocument/2006/math">
                      <m:sSub>
                        <m:sSubPr>
                          <m:ctrlPr>
                            <a:rPr lang="ru-RU"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𝑞</m:t>
                          </m:r>
                        </m:e>
                        <m:sub>
                          <m:r>
                            <a:rPr lang="ru-RU" i="1" smtClean="0">
                              <a:solidFill>
                                <a:schemeClr val="accent1"/>
                              </a:solidFill>
                              <a:latin typeface="Cambria Math" panose="02040503050406030204" pitchFamily="18" charset="0"/>
                              <a:ea typeface="Cambria Math" panose="02040503050406030204" pitchFamily="18" charset="0"/>
                            </a:rPr>
                            <m:t>𝜏</m:t>
                          </m:r>
                          <m:r>
                            <a:rPr lang="en-US" b="0" i="1" smtClean="0">
                              <a:solidFill>
                                <a:schemeClr val="accent1"/>
                              </a:solidFill>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𝑝</m:t>
                              </m:r>
                            </m:e>
                            <m:sub>
                              <m:r>
                                <a:rPr lang="en-US" b="0" i="1" smtClean="0">
                                  <a:solidFill>
                                    <a:schemeClr val="accent1"/>
                                  </a:solidFill>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𝑝</m:t>
                              </m:r>
                            </m:e>
                            <m:sub>
                              <m:r>
                                <a:rPr lang="en-US" b="0" i="1" smtClean="0">
                                  <a:solidFill>
                                    <a:schemeClr val="accent1"/>
                                  </a:solidFill>
                                  <a:latin typeface="Cambria Math" panose="02040503050406030204" pitchFamily="18" charset="0"/>
                                </a:rPr>
                                <m:t>1</m:t>
                              </m:r>
                            </m:sub>
                          </m:sSub>
                        </m:e>
                      </m:d>
                      <m:r>
                        <a:rPr lang="en-US" b="0" i="1" smtClean="0">
                          <a:latin typeface="Cambria Math" panose="02040503050406030204" pitchFamily="18" charset="0"/>
                        </a:rPr>
                        <m:t>,</m:t>
                      </m:r>
                    </m:oMath>
                  </m:oMathPara>
                </a14:m>
                <a:endParaRPr lang="ru-RU"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𝑞</m:t>
                          </m:r>
                        </m:e>
                        <m:sub>
                          <m:r>
                            <a:rPr lang="en-US" b="0" i="1" smtClean="0">
                              <a:solidFill>
                                <a:schemeClr val="accent6"/>
                              </a:solidFill>
                              <a:latin typeface="Cambria Math" panose="02040503050406030204" pitchFamily="18" charset="0"/>
                              <a:ea typeface="Cambria Math" panose="02040503050406030204" pitchFamily="18" charset="0"/>
                            </a:rPr>
                            <m:t>𝜏</m:t>
                          </m:r>
                          <m:r>
                            <a:rPr lang="en-US" b="0" i="1" smtClean="0">
                              <a:solidFill>
                                <a:schemeClr val="accent6"/>
                              </a:solidFill>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,3</m:t>
                              </m:r>
                            </m:sub>
                          </m:sSub>
                          <m:r>
                            <a:rPr lang="en-US" b="0" i="1" smtClean="0">
                              <a:latin typeface="Cambria Math" panose="02040503050406030204" pitchFamily="18" charset="0"/>
                            </a:rPr>
                            <m:t>−</m:t>
                          </m:r>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𝑝</m:t>
                              </m:r>
                            </m:e>
                            <m:sub>
                              <m:r>
                                <a:rPr lang="en-US" b="0" i="1" smtClean="0">
                                  <a:solidFill>
                                    <a:schemeClr val="accent6"/>
                                  </a:solidFill>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rPr>
                            <m:t>−</m:t>
                          </m:r>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𝑝</m:t>
                              </m:r>
                            </m:e>
                            <m:sub>
                              <m:r>
                                <a:rPr lang="en-US" b="0" i="1" smtClean="0">
                                  <a:solidFill>
                                    <a:schemeClr val="accent6"/>
                                  </a:solidFill>
                                  <a:latin typeface="Cambria Math" panose="02040503050406030204" pitchFamily="18" charset="0"/>
                                </a:rPr>
                                <m:t>2</m:t>
                              </m:r>
                            </m:sub>
                          </m:sSub>
                        </m:e>
                      </m:d>
                      <m:r>
                        <a:rPr lang="en-US" b="0" i="1" smtClean="0">
                          <a:latin typeface="Cambria Math" panose="02040503050406030204" pitchFamily="18" charset="0"/>
                        </a:rPr>
                        <m:t>.</m:t>
                      </m:r>
                    </m:oMath>
                  </m:oMathPara>
                </a14:m>
                <a:endParaRPr lang="ru-RU" dirty="0"/>
              </a:p>
              <a:p>
                <a:r>
                  <a:rPr lang="en-US" dirty="0"/>
                  <a:t>Then the approximation of the missing part takes the form</a:t>
                </a:r>
                <a:r>
                  <a:rPr lang="ru-RU" dirty="0"/>
                  <a:t>:</a:t>
                </a:r>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ru-RU" i="1" smtClean="0">
                              <a:latin typeface="Cambria Math" panose="02040503050406030204" pitchFamily="18" charset="0"/>
                            </a:rPr>
                          </m:ctrlPr>
                        </m:dPr>
                        <m:e>
                          <m:m>
                            <m:mPr>
                              <m:mcs>
                                <m:mc>
                                  <m:mcPr>
                                    <m:count m:val="1"/>
                                    <m:mcJc m:val="center"/>
                                  </m:mcPr>
                                </m:mc>
                              </m:mcs>
                              <m:ctrlPr>
                                <a:rPr lang="ru-RU" i="1" smtClean="0">
                                  <a:latin typeface="Cambria Math" panose="02040503050406030204" pitchFamily="18" charset="0"/>
                                </a:rPr>
                              </m:ctrlPr>
                            </m:mPr>
                            <m:mr>
                              <m:e>
                                <m:sSub>
                                  <m:sSubPr>
                                    <m:ctrlPr>
                                      <a:rPr lang="ru-RU"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𝑞</m:t>
                                    </m:r>
                                  </m:e>
                                  <m:sub>
                                    <m:r>
                                      <a:rPr lang="ru-RU" i="1" smtClean="0">
                                        <a:solidFill>
                                          <a:srgbClr val="7030A0"/>
                                        </a:solidFill>
                                        <a:latin typeface="Cambria Math" panose="02040503050406030204" pitchFamily="18" charset="0"/>
                                        <a:ea typeface="Cambria Math" panose="02040503050406030204" pitchFamily="18" charset="0"/>
                                      </a:rPr>
                                      <m:t>𝜏</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𝑞</m:t>
                                    </m:r>
                                  </m:e>
                                  <m:sub>
                                    <m:r>
                                      <a:rPr lang="en-US" b="0" i="1" smtClean="0">
                                        <a:solidFill>
                                          <a:schemeClr val="accent1"/>
                                        </a:solidFill>
                                        <a:latin typeface="Cambria Math" panose="02040503050406030204" pitchFamily="18" charset="0"/>
                                        <a:ea typeface="Cambria Math" panose="02040503050406030204" pitchFamily="18" charset="0"/>
                                      </a:rPr>
                                      <m:t>𝜏</m:t>
                                    </m:r>
                                    <m:r>
                                      <a:rPr lang="en-US" b="0" i="1" smtClean="0">
                                        <a:solidFill>
                                          <a:schemeClr val="accent1"/>
                                        </a:solidFill>
                                        <a:latin typeface="Cambria Math" panose="02040503050406030204" pitchFamily="18" charset="0"/>
                                        <a:ea typeface="Cambria Math" panose="02040503050406030204" pitchFamily="18" charset="0"/>
                                      </a:rPr>
                                      <m:t>,1</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sSub>
                                  <m:sSubPr>
                                    <m:ctrlPr>
                                      <a:rPr lang="en-US" b="0" i="1" smtClean="0">
                                        <a:solidFill>
                                          <a:schemeClr val="accent6"/>
                                        </a:solidFill>
                                        <a:latin typeface="Cambria Math" panose="02040503050406030204" pitchFamily="18" charset="0"/>
                                      </a:rPr>
                                    </m:ctrlPr>
                                  </m:sSubPr>
                                  <m:e>
                                    <m:r>
                                      <a:rPr lang="en-US" b="0" i="1" smtClean="0">
                                        <a:solidFill>
                                          <a:schemeClr val="accent6"/>
                                        </a:solidFill>
                                        <a:latin typeface="Cambria Math" panose="02040503050406030204" pitchFamily="18" charset="0"/>
                                      </a:rPr>
                                      <m:t>𝑞</m:t>
                                    </m:r>
                                  </m:e>
                                  <m:sub>
                                    <m:r>
                                      <a:rPr lang="en-US" b="0" i="1" smtClean="0">
                                        <a:solidFill>
                                          <a:schemeClr val="accent6"/>
                                        </a:solidFill>
                                        <a:latin typeface="Cambria Math" panose="02040503050406030204" pitchFamily="18" charset="0"/>
                                        <a:ea typeface="Cambria Math" panose="02040503050406030204" pitchFamily="18" charset="0"/>
                                      </a:rPr>
                                      <m:t>𝜏</m:t>
                                    </m:r>
                                    <m:r>
                                      <a:rPr lang="en-US" b="0" i="1" smtClean="0">
                                        <a:solidFill>
                                          <a:schemeClr val="accent6"/>
                                        </a:solidFill>
                                        <a:latin typeface="Cambria Math" panose="02040503050406030204" pitchFamily="18" charset="0"/>
                                        <a:ea typeface="Cambria Math" panose="02040503050406030204" pitchFamily="18" charset="0"/>
                                      </a:rPr>
                                      <m:t>,2</m:t>
                                    </m:r>
                                  </m:sub>
                                </m:sSub>
                              </m:e>
                            </m:mr>
                            <m:mr>
                              <m:e>
                                <m:sSub>
                                  <m:sSubPr>
                                    <m:ctrlPr>
                                      <a:rPr lang="ru-RU" i="1" smtClean="0">
                                        <a:latin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2</m:t>
                                    </m:r>
                                  </m:sub>
                                </m:sSub>
                                <m:r>
                                  <a:rPr lang="en-US" b="0" i="1" smtClean="0">
                                    <a:latin typeface="Cambria Math" panose="02040503050406030204" pitchFamily="18" charset="0"/>
                                  </a:rPr>
                                  <m:t>=1</m:t>
                                </m:r>
                              </m:e>
                            </m:mr>
                          </m:m>
                        </m:e>
                      </m:d>
                    </m:oMath>
                  </m:oMathPara>
                </a14:m>
                <a:endParaRPr lang="ru-RU" dirty="0"/>
              </a:p>
              <a:p>
                <a:pPr marL="0" indent="0">
                  <a:buNone/>
                </a:pPr>
                <a:endParaRPr lang="ru-RU" dirty="0"/>
              </a:p>
              <a:p>
                <a:endParaRPr lang="ru-RU" dirty="0"/>
              </a:p>
            </p:txBody>
          </p:sp>
        </mc:Choice>
        <mc:Fallback>
          <p:sp>
            <p:nvSpPr>
              <p:cNvPr id="3" name="Content Placeholder 2">
                <a:extLst>
                  <a:ext uri="{FF2B5EF4-FFF2-40B4-BE49-F238E27FC236}">
                    <a16:creationId xmlns:a16="http://schemas.microsoft.com/office/drawing/2014/main" id="{03D856ED-4949-DA4E-AC4C-0578928299EC}"/>
                  </a:ext>
                </a:extLst>
              </p:cNvPr>
              <p:cNvSpPr>
                <a:spLocks noGrp="1" noRot="1" noChangeAspect="1" noMove="1" noResize="1" noEditPoints="1" noAdjustHandles="1" noChangeArrowheads="1" noChangeShapeType="1" noTextEdit="1"/>
              </p:cNvSpPr>
              <p:nvPr>
                <p:ph idx="1"/>
              </p:nvPr>
            </p:nvSpPr>
            <p:spPr>
              <a:xfrm>
                <a:off x="838200" y="1825625"/>
                <a:ext cx="7070665" cy="4351338"/>
              </a:xfrm>
              <a:blipFill>
                <a:blip r:embed="rId3"/>
                <a:stretch>
                  <a:fillRect l="-1434" t="-2632" r="-538" b="-64035"/>
                </a:stretch>
              </a:blipFill>
            </p:spPr>
            <p:txBody>
              <a:bodyPr/>
              <a:lstStyle/>
              <a:p>
                <a:r>
                  <a:rPr lang="ru-RU">
                    <a:noFill/>
                  </a:rPr>
                  <a:t> </a:t>
                </a:r>
              </a:p>
            </p:txBody>
          </p:sp>
        </mc:Fallback>
      </mc:AlternateContent>
      <p:sp>
        <p:nvSpPr>
          <p:cNvPr id="4" name="Date Placeholder 3">
            <a:extLst>
              <a:ext uri="{FF2B5EF4-FFF2-40B4-BE49-F238E27FC236}">
                <a16:creationId xmlns:a16="http://schemas.microsoft.com/office/drawing/2014/main" id="{31E5CA20-807C-4343-B8E5-3C50740EC212}"/>
              </a:ext>
            </a:extLst>
          </p:cNvPr>
          <p:cNvSpPr>
            <a:spLocks noGrp="1"/>
          </p:cNvSpPr>
          <p:nvPr>
            <p:ph type="dt" sz="half" idx="10"/>
          </p:nvPr>
        </p:nvSpPr>
        <p:spPr/>
        <p:txBody>
          <a:bodyPr/>
          <a:lstStyle/>
          <a:p>
            <a:r>
              <a:rPr lang="ru-RU"/>
              <a:t>30th April 2018</a:t>
            </a:r>
            <a:endParaRPr lang="ru-RU" dirty="0"/>
          </a:p>
        </p:txBody>
      </p:sp>
      <p:sp>
        <p:nvSpPr>
          <p:cNvPr id="5" name="Footer Placeholder 4">
            <a:extLst>
              <a:ext uri="{FF2B5EF4-FFF2-40B4-BE49-F238E27FC236}">
                <a16:creationId xmlns:a16="http://schemas.microsoft.com/office/drawing/2014/main" id="{39C13031-E4A0-6D49-A5BF-54D4AF68EB4A}"/>
              </a:ext>
            </a:extLst>
          </p:cNvPr>
          <p:cNvSpPr>
            <a:spLocks noGrp="1"/>
          </p:cNvSpPr>
          <p:nvPr>
            <p:ph type="ftr" sz="quarter" idx="11"/>
          </p:nvPr>
        </p:nvSpPr>
        <p:spPr/>
        <p:txBody>
          <a:bodyPr/>
          <a:lstStyle/>
          <a:p>
            <a:r>
              <a:rPr lang="en-US"/>
              <a:t>SUPRI-B</a:t>
            </a:r>
            <a:endParaRPr lang="ru-RU" dirty="0"/>
          </a:p>
        </p:txBody>
      </p:sp>
      <p:sp>
        <p:nvSpPr>
          <p:cNvPr id="6" name="Slide Number Placeholder 5">
            <a:extLst>
              <a:ext uri="{FF2B5EF4-FFF2-40B4-BE49-F238E27FC236}">
                <a16:creationId xmlns:a16="http://schemas.microsoft.com/office/drawing/2014/main" id="{81ACDCCD-DF60-DD4D-AA00-A9F23FE6FDE5}"/>
              </a:ext>
            </a:extLst>
          </p:cNvPr>
          <p:cNvSpPr>
            <a:spLocks noGrp="1"/>
          </p:cNvSpPr>
          <p:nvPr>
            <p:ph type="sldNum" sz="quarter" idx="12"/>
          </p:nvPr>
        </p:nvSpPr>
        <p:spPr/>
        <p:txBody>
          <a:bodyPr/>
          <a:lstStyle/>
          <a:p>
            <a:fld id="{46F21316-FEC6-F24D-BA95-63BCA72FB409}" type="slidenum">
              <a:rPr lang="ru-RU" smtClean="0"/>
              <a:pPr/>
              <a:t>9</a:t>
            </a:fld>
            <a:endParaRPr lang="ru-RU"/>
          </a:p>
        </p:txBody>
      </p:sp>
      <p:pic>
        <p:nvPicPr>
          <p:cNvPr id="7" name="Content Placeholder 5">
            <a:extLst>
              <a:ext uri="{FF2B5EF4-FFF2-40B4-BE49-F238E27FC236}">
                <a16:creationId xmlns:a16="http://schemas.microsoft.com/office/drawing/2014/main" id="{C50D70C8-A9E2-3848-86B0-EA1C157AB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865" y="2271355"/>
            <a:ext cx="3779837" cy="2097087"/>
          </a:xfrm>
          <a:prstGeom prst="rect">
            <a:avLst/>
          </a:prstGeom>
        </p:spPr>
      </p:pic>
    </p:spTree>
    <p:extLst>
      <p:ext uri="{BB962C8B-B14F-4D97-AF65-F5344CB8AC3E}">
        <p14:creationId xmlns:p14="http://schemas.microsoft.com/office/powerpoint/2010/main" val="1744506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1782</TotalTime>
  <Words>3568</Words>
  <Application>Microsoft Macintosh PowerPoint</Application>
  <PresentationFormat>Widescreen</PresentationFormat>
  <Paragraphs>294</Paragraphs>
  <Slides>23</Slides>
  <Notes>23</Notes>
  <HiddenSlides>1</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Nonlinear Finite Volume Methods For Coupled Problems</vt:lpstr>
      <vt:lpstr>Complexity of Reservoir Simulation</vt:lpstr>
      <vt:lpstr>Simple single phase diffusion problem -∇∙K∇p=q</vt:lpstr>
      <vt:lpstr>Simple single phase diffusion problem -∇∙K∇p=q</vt:lpstr>
      <vt:lpstr>Simple single phase diffusion problem -∇∙K∇p=q</vt:lpstr>
      <vt:lpstr>Transition to nonlinearity</vt:lpstr>
      <vt:lpstr>Diffusion Problem</vt:lpstr>
      <vt:lpstr>Diffusion Problem</vt:lpstr>
      <vt:lpstr>Diffusion Problem</vt:lpstr>
      <vt:lpstr>Nonlinear convex combination</vt:lpstr>
      <vt:lpstr>Overview</vt:lpstr>
      <vt:lpstr>Advection problem</vt:lpstr>
      <vt:lpstr>Linear Elasticity Problem</vt:lpstr>
      <vt:lpstr>Linear Elasticity Problem</vt:lpstr>
      <vt:lpstr>Linear Elasticity Problem</vt:lpstr>
      <vt:lpstr>Linear Elasticity Problem</vt:lpstr>
      <vt:lpstr>Poromechanics</vt:lpstr>
      <vt:lpstr>Poromechanics</vt:lpstr>
      <vt:lpstr>Incompressible Navier-Stokes</vt:lpstr>
      <vt:lpstr>Incompressible Navier-Stokes</vt:lpstr>
      <vt:lpstr>Incompressible Navier-Stokes</vt:lpstr>
      <vt:lpstr>Future steps</vt:lpstr>
      <vt:lpstr>Thank you for Attention!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Kirill Terekhov</dc:creator>
  <cp:lastModifiedBy>Kirill Terekhov</cp:lastModifiedBy>
  <cp:revision>72</cp:revision>
  <dcterms:created xsi:type="dcterms:W3CDTF">2018-04-26T09:53:52Z</dcterms:created>
  <dcterms:modified xsi:type="dcterms:W3CDTF">2018-04-27T15:36:13Z</dcterms:modified>
</cp:coreProperties>
</file>